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6" r:id="rId7"/>
    <p:sldId id="267" r:id="rId8"/>
    <p:sldId id="269" r:id="rId9"/>
    <p:sldId id="261" r:id="rId10"/>
    <p:sldId id="270" r:id="rId11"/>
    <p:sldId id="272" r:id="rId12"/>
    <p:sldId id="262" r:id="rId13"/>
    <p:sldId id="271" r:id="rId14"/>
    <p:sldId id="273" r:id="rId15"/>
    <p:sldId id="263" r:id="rId16"/>
  </p:sldIdLst>
  <p:sldSz cx="12192000" cy="6858000"/>
  <p:notesSz cx="6858000" cy="9144000"/>
  <p:embeddedFontLst>
    <p:embeddedFont>
      <p:font typeface="Cambria" panose="02040503050406030204" pitchFamily="18" charset="0"/>
      <p:regular r:id="rId18"/>
      <p:bold r:id="rId19"/>
      <p:italic r:id="rId20"/>
      <p:boldItalic r:id="rId21"/>
    </p:embeddedFont>
    <p:embeddedFont>
      <p:font typeface="Cambria Math" panose="02040503050406030204" pitchFamily="18" charset="0"/>
      <p:regular r:id="rId22"/>
    </p:embeddedFont>
    <p:embeddedFont>
      <p:font typeface="Mate" panose="020B0604020202020204" charset="0"/>
      <p:regular r:id="rId23"/>
      <p: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Title Slide" id="{D4FE9E0F-B6CE-4ADA-AE9C-CA509EB8C163}">
          <p14:sldIdLst>
            <p14:sldId id="256"/>
          </p14:sldIdLst>
        </p14:section>
        <p14:section name="Agenda" id="{B1AFE48C-6993-4EFB-8C13-0924EF31204D}">
          <p14:sldIdLst>
            <p14:sldId id="257"/>
          </p14:sldIdLst>
        </p14:section>
        <p14:section name="Executive Summary" id="{12CEEF58-AA55-472E-BAE6-255597FA3CC8}">
          <p14:sldIdLst>
            <p14:sldId id="258"/>
          </p14:sldIdLst>
        </p14:section>
        <p14:section name="Background" id="{4C3E6635-27B0-4CEE-BF62-FB9835B564E4}">
          <p14:sldIdLst>
            <p14:sldId id="259"/>
          </p14:sldIdLst>
        </p14:section>
        <p14:section name="Methodology" id="{F32CF188-1458-4151-AAFF-401E82B2A4AD}">
          <p14:sldIdLst>
            <p14:sldId id="260"/>
            <p14:sldId id="266"/>
            <p14:sldId id="267"/>
            <p14:sldId id="269"/>
          </p14:sldIdLst>
        </p14:section>
        <p14:section name="Applied Filters and Abstractions" id="{3A5086D2-BB70-4FF2-8B28-D1A9921EE68E}">
          <p14:sldIdLst>
            <p14:sldId id="261"/>
          </p14:sldIdLst>
        </p14:section>
        <p14:section name="Code Implementation" id="{06B159C2-1A43-4562-8437-1886A32015B7}">
          <p14:sldIdLst>
            <p14:sldId id="270"/>
          </p14:sldIdLst>
        </p14:section>
        <p14:section name="Going Viral" id="{8A8C443D-4548-4EDD-BCF0-E656A2C58E02}">
          <p14:sldIdLst>
            <p14:sldId id="272"/>
          </p14:sldIdLst>
        </p14:section>
        <p14:section name="Visualizations" id="{65E43FD4-1CB0-46AF-AD2B-4B93B359D6AA}">
          <p14:sldIdLst>
            <p14:sldId id="262"/>
          </p14:sldIdLst>
        </p14:section>
        <p14:section name="Achievements" id="{77A3D761-57B9-4066-A6FC-25879960B618}">
          <p14:sldIdLst>
            <p14:sldId id="271"/>
            <p14:sldId id="273"/>
            <p14:sldId id="263"/>
          </p14:sldIdLst>
        </p14:section>
      </p14:sectionLst>
    </p:ext>
    <p:ext uri="{EFAFB233-063F-42B5-8137-9DF3F51BA10A}">
      <p15:sldGuideLst xmlns:p15="http://schemas.microsoft.com/office/powerpoint/2012/main">
        <p15:guide id="1" orient="horz" pos="1536">
          <p15:clr>
            <a:srgbClr val="A4A3A4"/>
          </p15:clr>
        </p15:guide>
        <p15:guide id="2" pos="312">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5" roundtripDataSignature="AMtx7mg7qHLfP5X4u3lRtewq/pyxG7LUm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36" autoAdjust="0"/>
    <p:restoredTop sz="94660"/>
  </p:normalViewPr>
  <p:slideViewPr>
    <p:cSldViewPr snapToGrid="0">
      <p:cViewPr varScale="1">
        <p:scale>
          <a:sx n="85" d="100"/>
          <a:sy n="85" d="100"/>
        </p:scale>
        <p:origin x="552" y="84"/>
      </p:cViewPr>
      <p:guideLst>
        <p:guide orient="horz" pos="1536"/>
        <p:guide pos="31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jpg>
</file>

<file path=ppt/media/image19.jpg>
</file>

<file path=ppt/media/image2.png>
</file>

<file path=ppt/media/image20.jp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3" name="Google Shape;243;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89" name="Google Shape;289;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573207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6" name="Google Shape;30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6" name="Google Shape;30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669456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6" name="Google Shape;30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32587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4" name="Google Shape;314;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6" name="Google Shape;256;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1" name="Google Shape;271;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81" name="Google Shape;281;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89" name="Google Shape;289;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89" name="Google Shape;289;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804117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89" name="Google Shape;289;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706017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89" name="Google Shape;289;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799227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8" name="Google Shape;29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with Image">
  <p:cSld name="Title Slide with Image">
    <p:bg>
      <p:bgPr>
        <a:solidFill>
          <a:schemeClr val="accent6"/>
        </a:solidFill>
        <a:effectLst/>
      </p:bgPr>
    </p:bg>
    <p:spTree>
      <p:nvGrpSpPr>
        <p:cNvPr id="1" name="Shape 14"/>
        <p:cNvGrpSpPr/>
        <p:nvPr/>
      </p:nvGrpSpPr>
      <p:grpSpPr>
        <a:xfrm>
          <a:off x="0" y="0"/>
          <a:ext cx="0" cy="0"/>
          <a:chOff x="0" y="0"/>
          <a:chExt cx="0" cy="0"/>
        </a:xfrm>
      </p:grpSpPr>
      <p:sp>
        <p:nvSpPr>
          <p:cNvPr id="15" name="Google Shape;15;p11"/>
          <p:cNvSpPr txBox="1">
            <a:spLocks noGrp="1"/>
          </p:cNvSpPr>
          <p:nvPr>
            <p:ph type="title"/>
          </p:nvPr>
        </p:nvSpPr>
        <p:spPr>
          <a:xfrm>
            <a:off x="1484764" y="1986926"/>
            <a:ext cx="5257793" cy="2057441"/>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16" name="Google Shape;16;p11"/>
          <p:cNvCxnSpPr/>
          <p:nvPr/>
        </p:nvCxnSpPr>
        <p:spPr>
          <a:xfrm>
            <a:off x="1509005" y="4172084"/>
            <a:ext cx="0" cy="760288"/>
          </a:xfrm>
          <a:prstGeom prst="straightConnector1">
            <a:avLst/>
          </a:prstGeom>
          <a:noFill/>
          <a:ln w="19050" cap="flat" cmpd="sng">
            <a:solidFill>
              <a:srgbClr val="D84400"/>
            </a:solidFill>
            <a:prstDash val="solid"/>
            <a:miter lim="800000"/>
            <a:headEnd type="none" w="sm" len="sm"/>
            <a:tailEnd type="none" w="sm" len="sm"/>
          </a:ln>
        </p:spPr>
      </p:cxnSp>
      <p:sp>
        <p:nvSpPr>
          <p:cNvPr id="17" name="Google Shape;17;p11" descr="Click icon to add picture"/>
          <p:cNvSpPr txBox="1">
            <a:spLocks noGrp="1"/>
          </p:cNvSpPr>
          <p:nvPr>
            <p:ph type="body" idx="1"/>
          </p:nvPr>
        </p:nvSpPr>
        <p:spPr>
          <a:xfrm>
            <a:off x="1601366" y="4172084"/>
            <a:ext cx="1570612" cy="760288"/>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lt1"/>
              </a:buClr>
              <a:buSzPts val="1800"/>
              <a:buNone/>
              <a:defRPr sz="1800" b="0">
                <a:solidFill>
                  <a:schemeClr val="lt1"/>
                </a:solidFil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 name="Google Shape;18;p11"/>
          <p:cNvSpPr>
            <a:spLocks noGrp="1"/>
          </p:cNvSpPr>
          <p:nvPr>
            <p:ph type="pic" idx="2"/>
          </p:nvPr>
        </p:nvSpPr>
        <p:spPr>
          <a:xfrm>
            <a:off x="6742557" y="821836"/>
            <a:ext cx="4405503" cy="5066346"/>
          </a:xfrm>
          <a:prstGeom prst="rect">
            <a:avLst/>
          </a:prstGeom>
          <a:noFill/>
          <a:ln>
            <a:noFill/>
          </a:ln>
        </p:spPr>
      </p:sp>
      <p:sp>
        <p:nvSpPr>
          <p:cNvPr id="19" name="Google Shape;19;p11"/>
          <p:cNvSpPr/>
          <p:nvPr/>
        </p:nvSpPr>
        <p:spPr>
          <a:xfrm>
            <a:off x="7441324" y="5568778"/>
            <a:ext cx="829927" cy="949454"/>
          </a:xfrm>
          <a:custGeom>
            <a:avLst/>
            <a:gdLst/>
            <a:ahLst/>
            <a:cxnLst/>
            <a:rect l="l" t="t" r="r" b="b"/>
            <a:pathLst>
              <a:path w="4398682" h="5032188" extrusionOk="0">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Tree>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5 Column with Icons">
  <p:cSld name="5 Column with Icons">
    <p:spTree>
      <p:nvGrpSpPr>
        <p:cNvPr id="1" name="Shape 136"/>
        <p:cNvGrpSpPr/>
        <p:nvPr/>
      </p:nvGrpSpPr>
      <p:grpSpPr>
        <a:xfrm>
          <a:off x="0" y="0"/>
          <a:ext cx="0" cy="0"/>
          <a:chOff x="0" y="0"/>
          <a:chExt cx="0" cy="0"/>
        </a:xfrm>
      </p:grpSpPr>
      <p:sp>
        <p:nvSpPr>
          <p:cNvPr id="137" name="Google Shape;137;p21"/>
          <p:cNvSpPr/>
          <p:nvPr/>
        </p:nvSpPr>
        <p:spPr>
          <a:xfrm>
            <a:off x="2121636" y="2070606"/>
            <a:ext cx="1583013" cy="1841551"/>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rgbClr val="2F549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38" name="Google Shape;138;p21"/>
          <p:cNvSpPr/>
          <p:nvPr/>
        </p:nvSpPr>
        <p:spPr>
          <a:xfrm>
            <a:off x="4174867" y="2073440"/>
            <a:ext cx="1583013" cy="1841551"/>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rgbClr val="2F549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39" name="Google Shape;139;p21"/>
          <p:cNvSpPr/>
          <p:nvPr/>
        </p:nvSpPr>
        <p:spPr>
          <a:xfrm>
            <a:off x="6308379" y="2064520"/>
            <a:ext cx="1583013" cy="1841551"/>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rgbClr val="2F549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40" name="Google Shape;140;p21"/>
          <p:cNvSpPr/>
          <p:nvPr/>
        </p:nvSpPr>
        <p:spPr>
          <a:xfrm>
            <a:off x="8407152" y="2068980"/>
            <a:ext cx="1583013" cy="1841551"/>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rgbClr val="2F549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41" name="Google Shape;141;p21" descr="Click icon to add picture"/>
          <p:cNvSpPr txBox="1">
            <a:spLocks noGrp="1"/>
          </p:cNvSpPr>
          <p:nvPr>
            <p:ph type="body" idx="1"/>
          </p:nvPr>
        </p:nvSpPr>
        <p:spPr>
          <a:xfrm>
            <a:off x="821770" y="4416565"/>
            <a:ext cx="1877575" cy="506399"/>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1000"/>
              </a:spcBef>
              <a:spcAft>
                <a:spcPts val="0"/>
              </a:spcAft>
              <a:buClr>
                <a:schemeClr val="lt1"/>
              </a:buClr>
              <a:buSzPts val="1800"/>
              <a:buNone/>
              <a:defRPr sz="1800" b="1">
                <a:solidFill>
                  <a:schemeClr val="lt1"/>
                </a:solidFil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2" name="Google Shape;142;p21"/>
          <p:cNvSpPr txBox="1">
            <a:spLocks noGrp="1"/>
          </p:cNvSpPr>
          <p:nvPr>
            <p:ph type="body" idx="2"/>
          </p:nvPr>
        </p:nvSpPr>
        <p:spPr>
          <a:xfrm>
            <a:off x="912627" y="5007731"/>
            <a:ext cx="1691687" cy="811178"/>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lt1"/>
              </a:buClr>
              <a:buSzPts val="1400"/>
              <a:buNone/>
              <a:defRPr sz="1400" b="0"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3" name="Google Shape;143;p21" descr="Click icon to add picture"/>
          <p:cNvSpPr txBox="1">
            <a:spLocks noGrp="1"/>
          </p:cNvSpPr>
          <p:nvPr>
            <p:ph type="body" idx="3"/>
          </p:nvPr>
        </p:nvSpPr>
        <p:spPr>
          <a:xfrm>
            <a:off x="2888314" y="4416565"/>
            <a:ext cx="1877575" cy="506399"/>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1000"/>
              </a:spcBef>
              <a:spcAft>
                <a:spcPts val="0"/>
              </a:spcAft>
              <a:buClr>
                <a:schemeClr val="lt1"/>
              </a:buClr>
              <a:buSzPts val="1800"/>
              <a:buNone/>
              <a:defRPr sz="1800" b="1">
                <a:solidFill>
                  <a:schemeClr val="lt1"/>
                </a:solidFil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4" name="Google Shape;144;p21"/>
          <p:cNvSpPr txBox="1">
            <a:spLocks noGrp="1"/>
          </p:cNvSpPr>
          <p:nvPr>
            <p:ph type="body" idx="4"/>
          </p:nvPr>
        </p:nvSpPr>
        <p:spPr>
          <a:xfrm>
            <a:off x="2979171" y="5007731"/>
            <a:ext cx="1691687" cy="811178"/>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lt1"/>
              </a:buClr>
              <a:buSzPts val="1400"/>
              <a:buNone/>
              <a:defRPr sz="1400" b="0"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5" name="Google Shape;145;p21" descr="Click icon to add picture"/>
          <p:cNvSpPr txBox="1">
            <a:spLocks noGrp="1"/>
          </p:cNvSpPr>
          <p:nvPr>
            <p:ph type="body" idx="5"/>
          </p:nvPr>
        </p:nvSpPr>
        <p:spPr>
          <a:xfrm>
            <a:off x="5073898" y="4416565"/>
            <a:ext cx="1877575" cy="506399"/>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1000"/>
              </a:spcBef>
              <a:spcAft>
                <a:spcPts val="0"/>
              </a:spcAft>
              <a:buClr>
                <a:schemeClr val="lt1"/>
              </a:buClr>
              <a:buSzPts val="1800"/>
              <a:buNone/>
              <a:defRPr sz="1800" b="1">
                <a:solidFill>
                  <a:schemeClr val="lt1"/>
                </a:solidFil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6" name="Google Shape;146;p21"/>
          <p:cNvSpPr txBox="1">
            <a:spLocks noGrp="1"/>
          </p:cNvSpPr>
          <p:nvPr>
            <p:ph type="body" idx="6"/>
          </p:nvPr>
        </p:nvSpPr>
        <p:spPr>
          <a:xfrm>
            <a:off x="5164755" y="5007731"/>
            <a:ext cx="1691687" cy="811178"/>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lt1"/>
              </a:buClr>
              <a:buSzPts val="1400"/>
              <a:buNone/>
              <a:defRPr sz="1400" b="0"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7" name="Google Shape;147;p21" descr="Click icon to add picture"/>
          <p:cNvSpPr txBox="1">
            <a:spLocks noGrp="1"/>
          </p:cNvSpPr>
          <p:nvPr>
            <p:ph type="body" idx="7"/>
          </p:nvPr>
        </p:nvSpPr>
        <p:spPr>
          <a:xfrm>
            <a:off x="7259482" y="4416565"/>
            <a:ext cx="1877575" cy="506399"/>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1000"/>
              </a:spcBef>
              <a:spcAft>
                <a:spcPts val="0"/>
              </a:spcAft>
              <a:buClr>
                <a:schemeClr val="lt1"/>
              </a:buClr>
              <a:buSzPts val="1800"/>
              <a:buNone/>
              <a:defRPr sz="1800" b="1">
                <a:solidFill>
                  <a:schemeClr val="lt1"/>
                </a:solidFil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8" name="Google Shape;148;p21"/>
          <p:cNvSpPr txBox="1">
            <a:spLocks noGrp="1"/>
          </p:cNvSpPr>
          <p:nvPr>
            <p:ph type="body" idx="8"/>
          </p:nvPr>
        </p:nvSpPr>
        <p:spPr>
          <a:xfrm>
            <a:off x="7350339" y="5007731"/>
            <a:ext cx="1691687" cy="811178"/>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lt1"/>
              </a:buClr>
              <a:buSzPts val="1400"/>
              <a:buNone/>
              <a:defRPr sz="1400" b="0"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9" name="Google Shape;149;p21" descr="Click icon to add picture"/>
          <p:cNvSpPr txBox="1">
            <a:spLocks noGrp="1"/>
          </p:cNvSpPr>
          <p:nvPr>
            <p:ph type="body" idx="9"/>
          </p:nvPr>
        </p:nvSpPr>
        <p:spPr>
          <a:xfrm>
            <a:off x="9445066" y="4416565"/>
            <a:ext cx="1877575" cy="506399"/>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1000"/>
              </a:spcBef>
              <a:spcAft>
                <a:spcPts val="0"/>
              </a:spcAft>
              <a:buClr>
                <a:schemeClr val="lt1"/>
              </a:buClr>
              <a:buSzPts val="1800"/>
              <a:buNone/>
              <a:defRPr sz="1800" b="1">
                <a:solidFill>
                  <a:schemeClr val="lt1"/>
                </a:solidFil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0" name="Google Shape;150;p21"/>
          <p:cNvSpPr txBox="1">
            <a:spLocks noGrp="1"/>
          </p:cNvSpPr>
          <p:nvPr>
            <p:ph type="body" idx="13"/>
          </p:nvPr>
        </p:nvSpPr>
        <p:spPr>
          <a:xfrm>
            <a:off x="9535923" y="5007731"/>
            <a:ext cx="1691687" cy="811178"/>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lt1"/>
              </a:buClr>
              <a:buSzPts val="1400"/>
              <a:buNone/>
              <a:defRPr sz="1400" b="0"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1" name="Google Shape;151;p21"/>
          <p:cNvSpPr>
            <a:spLocks noGrp="1"/>
          </p:cNvSpPr>
          <p:nvPr>
            <p:ph type="pic" idx="14"/>
          </p:nvPr>
        </p:nvSpPr>
        <p:spPr>
          <a:xfrm>
            <a:off x="983282" y="2073439"/>
            <a:ext cx="1621032" cy="1841551"/>
          </a:xfrm>
          <a:prstGeom prst="rect">
            <a:avLst/>
          </a:prstGeom>
          <a:solidFill>
            <a:srgbClr val="F2F2F2"/>
          </a:solidFill>
          <a:ln>
            <a:noFill/>
          </a:ln>
        </p:spPr>
      </p:sp>
      <p:sp>
        <p:nvSpPr>
          <p:cNvPr id="152" name="Google Shape;152;p21"/>
          <p:cNvSpPr>
            <a:spLocks noGrp="1"/>
          </p:cNvSpPr>
          <p:nvPr>
            <p:ph type="pic" idx="15"/>
          </p:nvPr>
        </p:nvSpPr>
        <p:spPr>
          <a:xfrm>
            <a:off x="3109346" y="2073439"/>
            <a:ext cx="1621032" cy="1841551"/>
          </a:xfrm>
          <a:prstGeom prst="rect">
            <a:avLst/>
          </a:prstGeom>
          <a:solidFill>
            <a:srgbClr val="F2F2F2"/>
          </a:solidFill>
          <a:ln>
            <a:noFill/>
          </a:ln>
        </p:spPr>
      </p:sp>
      <p:sp>
        <p:nvSpPr>
          <p:cNvPr id="153" name="Google Shape;153;p21"/>
          <p:cNvSpPr>
            <a:spLocks noGrp="1"/>
          </p:cNvSpPr>
          <p:nvPr>
            <p:ph type="pic" idx="16"/>
          </p:nvPr>
        </p:nvSpPr>
        <p:spPr>
          <a:xfrm>
            <a:off x="5235410" y="2073439"/>
            <a:ext cx="1621032" cy="1841551"/>
          </a:xfrm>
          <a:prstGeom prst="rect">
            <a:avLst/>
          </a:prstGeom>
          <a:solidFill>
            <a:srgbClr val="F2F2F2"/>
          </a:solidFill>
          <a:ln>
            <a:noFill/>
          </a:ln>
        </p:spPr>
      </p:sp>
      <p:sp>
        <p:nvSpPr>
          <p:cNvPr id="154" name="Google Shape;154;p21"/>
          <p:cNvSpPr>
            <a:spLocks noGrp="1"/>
          </p:cNvSpPr>
          <p:nvPr>
            <p:ph type="pic" idx="17"/>
          </p:nvPr>
        </p:nvSpPr>
        <p:spPr>
          <a:xfrm>
            <a:off x="7361474" y="2073439"/>
            <a:ext cx="1621032" cy="1841551"/>
          </a:xfrm>
          <a:prstGeom prst="rect">
            <a:avLst/>
          </a:prstGeom>
          <a:solidFill>
            <a:srgbClr val="F2F2F2"/>
          </a:solidFill>
          <a:ln>
            <a:noFill/>
          </a:ln>
        </p:spPr>
      </p:sp>
      <p:sp>
        <p:nvSpPr>
          <p:cNvPr id="155" name="Google Shape;155;p21"/>
          <p:cNvSpPr>
            <a:spLocks noGrp="1"/>
          </p:cNvSpPr>
          <p:nvPr>
            <p:ph type="pic" idx="18"/>
          </p:nvPr>
        </p:nvSpPr>
        <p:spPr>
          <a:xfrm>
            <a:off x="9487536" y="2073439"/>
            <a:ext cx="1621032" cy="1841551"/>
          </a:xfrm>
          <a:prstGeom prst="rect">
            <a:avLst/>
          </a:prstGeom>
          <a:solidFill>
            <a:srgbClr val="F2F2F2"/>
          </a:solidFill>
          <a:ln>
            <a:noFill/>
          </a:ln>
        </p:spPr>
      </p:sp>
      <p:sp>
        <p:nvSpPr>
          <p:cNvPr id="156" name="Google Shape;156;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4400"/>
              <a:buFont typeface="Mate"/>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7" name="Google Shape;157;p21"/>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21"/>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5 Column">
  <p:cSld name="5 Column">
    <p:spTree>
      <p:nvGrpSpPr>
        <p:cNvPr id="1" name="Shape 159"/>
        <p:cNvGrpSpPr/>
        <p:nvPr/>
      </p:nvGrpSpPr>
      <p:grpSpPr>
        <a:xfrm>
          <a:off x="0" y="0"/>
          <a:ext cx="0" cy="0"/>
          <a:chOff x="0" y="0"/>
          <a:chExt cx="0" cy="0"/>
        </a:xfrm>
      </p:grpSpPr>
      <p:sp>
        <p:nvSpPr>
          <p:cNvPr id="160" name="Google Shape;160;p22"/>
          <p:cNvSpPr txBox="1">
            <a:spLocks noGrp="1"/>
          </p:cNvSpPr>
          <p:nvPr>
            <p:ph type="body" idx="1"/>
          </p:nvPr>
        </p:nvSpPr>
        <p:spPr>
          <a:xfrm>
            <a:off x="838200" y="2929823"/>
            <a:ext cx="1865376" cy="2464293"/>
          </a:xfrm>
          <a:prstGeom prst="rect">
            <a:avLst/>
          </a:prstGeom>
          <a:noFill/>
          <a:ln w="19050" cap="flat" cmpd="sng">
            <a:solidFill>
              <a:schemeClr val="lt1"/>
            </a:solidFill>
            <a:prstDash val="solid"/>
            <a:round/>
            <a:headEnd type="none" w="sm" len="sm"/>
            <a:tailEnd type="none" w="sm" len="sm"/>
          </a:ln>
        </p:spPr>
        <p:txBody>
          <a:bodyPr spcFirstLastPara="1" wrap="square" lIns="91425" tIns="219450" rIns="91425" bIns="45700" anchor="t" anchorCtr="0">
            <a:noAutofit/>
          </a:bodyPr>
          <a:lstStyle>
            <a:lvl1pPr marL="457200" lvl="0" indent="-228600" algn="ctr">
              <a:lnSpc>
                <a:spcPct val="100000"/>
              </a:lnSpc>
              <a:spcBef>
                <a:spcPts val="0"/>
              </a:spcBef>
              <a:spcAft>
                <a:spcPts val="0"/>
              </a:spcAft>
              <a:buClr>
                <a:schemeClr val="lt1"/>
              </a:buClr>
              <a:buSzPts val="1500"/>
              <a:buNone/>
              <a:defRPr sz="1500" b="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1" name="Google Shape;161;p22"/>
          <p:cNvSpPr txBox="1">
            <a:spLocks noGrp="1"/>
          </p:cNvSpPr>
          <p:nvPr>
            <p:ph type="body" idx="2"/>
          </p:nvPr>
        </p:nvSpPr>
        <p:spPr>
          <a:xfrm>
            <a:off x="3000303" y="2929823"/>
            <a:ext cx="1867186" cy="2471878"/>
          </a:xfrm>
          <a:prstGeom prst="rect">
            <a:avLst/>
          </a:prstGeom>
          <a:noFill/>
          <a:ln w="19050" cap="flat" cmpd="sng">
            <a:solidFill>
              <a:schemeClr val="lt1"/>
            </a:solidFill>
            <a:prstDash val="solid"/>
            <a:round/>
            <a:headEnd type="none" w="sm" len="sm"/>
            <a:tailEnd type="none" w="sm" len="sm"/>
          </a:ln>
        </p:spPr>
        <p:txBody>
          <a:bodyPr spcFirstLastPara="1" wrap="square" lIns="91425" tIns="219450" rIns="91425" bIns="45700" anchor="t" anchorCtr="0">
            <a:noAutofit/>
          </a:bodyPr>
          <a:lstStyle>
            <a:lvl1pPr marL="457200" lvl="0" indent="-228600" algn="ctr">
              <a:lnSpc>
                <a:spcPct val="100000"/>
              </a:lnSpc>
              <a:spcBef>
                <a:spcPts val="0"/>
              </a:spcBef>
              <a:spcAft>
                <a:spcPts val="0"/>
              </a:spcAft>
              <a:buClr>
                <a:schemeClr val="lt1"/>
              </a:buClr>
              <a:buSzPts val="1500"/>
              <a:buNone/>
              <a:defRPr sz="1500" b="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2" name="Google Shape;162;p22"/>
          <p:cNvSpPr txBox="1">
            <a:spLocks noGrp="1"/>
          </p:cNvSpPr>
          <p:nvPr>
            <p:ph type="body" idx="3"/>
          </p:nvPr>
        </p:nvSpPr>
        <p:spPr>
          <a:xfrm>
            <a:off x="5164216" y="2929823"/>
            <a:ext cx="1865376" cy="2464293"/>
          </a:xfrm>
          <a:prstGeom prst="rect">
            <a:avLst/>
          </a:prstGeom>
          <a:noFill/>
          <a:ln w="19050" cap="flat" cmpd="sng">
            <a:solidFill>
              <a:schemeClr val="lt1"/>
            </a:solidFill>
            <a:prstDash val="solid"/>
            <a:round/>
            <a:headEnd type="none" w="sm" len="sm"/>
            <a:tailEnd type="none" w="sm" len="sm"/>
          </a:ln>
        </p:spPr>
        <p:txBody>
          <a:bodyPr spcFirstLastPara="1" wrap="square" lIns="91425" tIns="219450" rIns="91425" bIns="45700" anchor="t" anchorCtr="0">
            <a:noAutofit/>
          </a:bodyPr>
          <a:lstStyle>
            <a:lvl1pPr marL="457200" lvl="0" indent="-228600" algn="ctr">
              <a:lnSpc>
                <a:spcPct val="100000"/>
              </a:lnSpc>
              <a:spcBef>
                <a:spcPts val="0"/>
              </a:spcBef>
              <a:spcAft>
                <a:spcPts val="0"/>
              </a:spcAft>
              <a:buClr>
                <a:schemeClr val="lt1"/>
              </a:buClr>
              <a:buSzPts val="1500"/>
              <a:buNone/>
              <a:defRPr sz="1500" b="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3" name="Google Shape;163;p22"/>
          <p:cNvSpPr txBox="1">
            <a:spLocks noGrp="1"/>
          </p:cNvSpPr>
          <p:nvPr>
            <p:ph type="body" idx="4"/>
          </p:nvPr>
        </p:nvSpPr>
        <p:spPr>
          <a:xfrm>
            <a:off x="7326319" y="2929823"/>
            <a:ext cx="1865376" cy="2464293"/>
          </a:xfrm>
          <a:prstGeom prst="rect">
            <a:avLst/>
          </a:prstGeom>
          <a:noFill/>
          <a:ln w="19050" cap="flat" cmpd="sng">
            <a:solidFill>
              <a:schemeClr val="lt1"/>
            </a:solidFill>
            <a:prstDash val="solid"/>
            <a:round/>
            <a:headEnd type="none" w="sm" len="sm"/>
            <a:tailEnd type="none" w="sm" len="sm"/>
          </a:ln>
        </p:spPr>
        <p:txBody>
          <a:bodyPr spcFirstLastPara="1" wrap="square" lIns="91425" tIns="219450" rIns="91425" bIns="45700" anchor="t" anchorCtr="0">
            <a:noAutofit/>
          </a:bodyPr>
          <a:lstStyle>
            <a:lvl1pPr marL="457200" lvl="0" indent="-228600" algn="ctr">
              <a:lnSpc>
                <a:spcPct val="100000"/>
              </a:lnSpc>
              <a:spcBef>
                <a:spcPts val="0"/>
              </a:spcBef>
              <a:spcAft>
                <a:spcPts val="0"/>
              </a:spcAft>
              <a:buClr>
                <a:schemeClr val="lt1"/>
              </a:buClr>
              <a:buSzPts val="1500"/>
              <a:buNone/>
              <a:defRPr sz="1500" b="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4" name="Google Shape;164;p22"/>
          <p:cNvSpPr txBox="1">
            <a:spLocks noGrp="1"/>
          </p:cNvSpPr>
          <p:nvPr>
            <p:ph type="body" idx="5"/>
          </p:nvPr>
        </p:nvSpPr>
        <p:spPr>
          <a:xfrm>
            <a:off x="9488424" y="2929823"/>
            <a:ext cx="1865376" cy="2464293"/>
          </a:xfrm>
          <a:prstGeom prst="rect">
            <a:avLst/>
          </a:prstGeom>
          <a:noFill/>
          <a:ln w="19050" cap="flat" cmpd="sng">
            <a:solidFill>
              <a:schemeClr val="lt1"/>
            </a:solidFill>
            <a:prstDash val="solid"/>
            <a:round/>
            <a:headEnd type="none" w="sm" len="sm"/>
            <a:tailEnd type="none" w="sm" len="sm"/>
          </a:ln>
        </p:spPr>
        <p:txBody>
          <a:bodyPr spcFirstLastPara="1" wrap="square" lIns="91425" tIns="219450" rIns="91425" bIns="45700" anchor="t" anchorCtr="0">
            <a:noAutofit/>
          </a:bodyPr>
          <a:lstStyle>
            <a:lvl1pPr marL="457200" lvl="0" indent="-228600" algn="ctr">
              <a:lnSpc>
                <a:spcPct val="100000"/>
              </a:lnSpc>
              <a:spcBef>
                <a:spcPts val="0"/>
              </a:spcBef>
              <a:spcAft>
                <a:spcPts val="0"/>
              </a:spcAft>
              <a:buClr>
                <a:schemeClr val="lt1"/>
              </a:buClr>
              <a:buSzPts val="1500"/>
              <a:buNone/>
              <a:defRPr sz="1500" b="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5" name="Google Shape;165;p22"/>
          <p:cNvSpPr txBox="1">
            <a:spLocks noGrp="1"/>
          </p:cNvSpPr>
          <p:nvPr>
            <p:ph type="body" idx="6"/>
          </p:nvPr>
        </p:nvSpPr>
        <p:spPr>
          <a:xfrm>
            <a:off x="838200" y="2067143"/>
            <a:ext cx="1865376" cy="866219"/>
          </a:xfrm>
          <a:prstGeom prst="rect">
            <a:avLst/>
          </a:prstGeom>
          <a:noFill/>
          <a:ln w="1905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lvl1pPr marL="457200" lvl="0" indent="-228600" algn="ctr">
              <a:lnSpc>
                <a:spcPct val="100000"/>
              </a:lnSpc>
              <a:spcBef>
                <a:spcPts val="1000"/>
              </a:spcBef>
              <a:spcAft>
                <a:spcPts val="0"/>
              </a:spcAft>
              <a:buClr>
                <a:schemeClr val="lt1"/>
              </a:buClr>
              <a:buSzPts val="1800"/>
              <a:buFont typeface="Arial"/>
              <a:buNone/>
              <a:defRPr sz="1800" b="1" i="0">
                <a:solidFill>
                  <a:schemeClr val="lt1"/>
                </a:solidFill>
                <a:latin typeface="Arial"/>
                <a:ea typeface="Arial"/>
                <a:cs typeface="Arial"/>
                <a:sym typeface="Arial"/>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6" name="Google Shape;166;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4400"/>
              <a:buFont typeface="Mate"/>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7" name="Google Shape;167;p22"/>
          <p:cNvSpPr txBox="1">
            <a:spLocks noGrp="1"/>
          </p:cNvSpPr>
          <p:nvPr>
            <p:ph type="body" idx="7"/>
          </p:nvPr>
        </p:nvSpPr>
        <p:spPr>
          <a:xfrm>
            <a:off x="3000756" y="2067143"/>
            <a:ext cx="1865376" cy="866219"/>
          </a:xfrm>
          <a:prstGeom prst="rect">
            <a:avLst/>
          </a:prstGeom>
          <a:noFill/>
          <a:ln w="1905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lvl1pPr marL="457200" lvl="0" indent="-228600" algn="ctr">
              <a:lnSpc>
                <a:spcPct val="100000"/>
              </a:lnSpc>
              <a:spcBef>
                <a:spcPts val="1000"/>
              </a:spcBef>
              <a:spcAft>
                <a:spcPts val="0"/>
              </a:spcAft>
              <a:buClr>
                <a:schemeClr val="lt1"/>
              </a:buClr>
              <a:buSzPts val="1800"/>
              <a:buFont typeface="Arial"/>
              <a:buNone/>
              <a:defRPr sz="1800" b="1" i="0">
                <a:solidFill>
                  <a:schemeClr val="lt1"/>
                </a:solidFill>
                <a:latin typeface="Arial"/>
                <a:ea typeface="Arial"/>
                <a:cs typeface="Arial"/>
                <a:sym typeface="Arial"/>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8" name="Google Shape;168;p22"/>
          <p:cNvSpPr txBox="1">
            <a:spLocks noGrp="1"/>
          </p:cNvSpPr>
          <p:nvPr>
            <p:ph type="body" idx="8"/>
          </p:nvPr>
        </p:nvSpPr>
        <p:spPr>
          <a:xfrm>
            <a:off x="5163312" y="2067143"/>
            <a:ext cx="1865376" cy="866219"/>
          </a:xfrm>
          <a:prstGeom prst="rect">
            <a:avLst/>
          </a:prstGeom>
          <a:noFill/>
          <a:ln w="1905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lvl1pPr marL="457200" lvl="0" indent="-228600" algn="ctr">
              <a:lnSpc>
                <a:spcPct val="100000"/>
              </a:lnSpc>
              <a:spcBef>
                <a:spcPts val="1000"/>
              </a:spcBef>
              <a:spcAft>
                <a:spcPts val="0"/>
              </a:spcAft>
              <a:buClr>
                <a:schemeClr val="lt1"/>
              </a:buClr>
              <a:buSzPts val="1800"/>
              <a:buFont typeface="Arial"/>
              <a:buNone/>
              <a:defRPr sz="1800" b="1" i="0">
                <a:solidFill>
                  <a:schemeClr val="lt1"/>
                </a:solidFill>
                <a:latin typeface="Arial"/>
                <a:ea typeface="Arial"/>
                <a:cs typeface="Arial"/>
                <a:sym typeface="Arial"/>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9" name="Google Shape;169;p22"/>
          <p:cNvSpPr txBox="1">
            <a:spLocks noGrp="1"/>
          </p:cNvSpPr>
          <p:nvPr>
            <p:ph type="body" idx="9"/>
          </p:nvPr>
        </p:nvSpPr>
        <p:spPr>
          <a:xfrm>
            <a:off x="7325868" y="2067143"/>
            <a:ext cx="1865376" cy="866219"/>
          </a:xfrm>
          <a:prstGeom prst="rect">
            <a:avLst/>
          </a:prstGeom>
          <a:noFill/>
          <a:ln w="1905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lvl1pPr marL="457200" lvl="0" indent="-228600" algn="ctr">
              <a:lnSpc>
                <a:spcPct val="100000"/>
              </a:lnSpc>
              <a:spcBef>
                <a:spcPts val="1000"/>
              </a:spcBef>
              <a:spcAft>
                <a:spcPts val="0"/>
              </a:spcAft>
              <a:buClr>
                <a:schemeClr val="lt1"/>
              </a:buClr>
              <a:buSzPts val="1800"/>
              <a:buFont typeface="Arial"/>
              <a:buNone/>
              <a:defRPr sz="1800" b="1" i="0">
                <a:solidFill>
                  <a:schemeClr val="lt1"/>
                </a:solidFill>
                <a:latin typeface="Arial"/>
                <a:ea typeface="Arial"/>
                <a:cs typeface="Arial"/>
                <a:sym typeface="Arial"/>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0" name="Google Shape;170;p22"/>
          <p:cNvSpPr txBox="1">
            <a:spLocks noGrp="1"/>
          </p:cNvSpPr>
          <p:nvPr>
            <p:ph type="body" idx="13"/>
          </p:nvPr>
        </p:nvSpPr>
        <p:spPr>
          <a:xfrm>
            <a:off x="9488424" y="2067143"/>
            <a:ext cx="1865376" cy="866219"/>
          </a:xfrm>
          <a:prstGeom prst="rect">
            <a:avLst/>
          </a:prstGeom>
          <a:noFill/>
          <a:ln w="1905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lvl1pPr marL="457200" lvl="0" indent="-228600" algn="ctr">
              <a:lnSpc>
                <a:spcPct val="100000"/>
              </a:lnSpc>
              <a:spcBef>
                <a:spcPts val="1000"/>
              </a:spcBef>
              <a:spcAft>
                <a:spcPts val="0"/>
              </a:spcAft>
              <a:buClr>
                <a:schemeClr val="lt1"/>
              </a:buClr>
              <a:buSzPts val="1800"/>
              <a:buFont typeface="Arial"/>
              <a:buNone/>
              <a:defRPr sz="1800" b="1" i="0">
                <a:solidFill>
                  <a:schemeClr val="lt1"/>
                </a:solidFill>
                <a:latin typeface="Arial"/>
                <a:ea typeface="Arial"/>
                <a:cs typeface="Arial"/>
                <a:sym typeface="Arial"/>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1" name="Google Shape;171;p22"/>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2" name="Google Shape;172;p22"/>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meline">
  <p:cSld name="Timeline">
    <p:spTree>
      <p:nvGrpSpPr>
        <p:cNvPr id="1" name="Shape 173"/>
        <p:cNvGrpSpPr/>
        <p:nvPr/>
      </p:nvGrpSpPr>
      <p:grpSpPr>
        <a:xfrm>
          <a:off x="0" y="0"/>
          <a:ext cx="0" cy="0"/>
          <a:chOff x="0" y="0"/>
          <a:chExt cx="0" cy="0"/>
        </a:xfrm>
      </p:grpSpPr>
      <p:sp>
        <p:nvSpPr>
          <p:cNvPr id="174" name="Google Shape;174;p23"/>
          <p:cNvSpPr/>
          <p:nvPr/>
        </p:nvSpPr>
        <p:spPr>
          <a:xfrm>
            <a:off x="1295508" y="3039919"/>
            <a:ext cx="2375255" cy="2734936"/>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
        <p:nvSpPr>
          <p:cNvPr id="175" name="Google Shape;175;p23"/>
          <p:cNvSpPr/>
          <p:nvPr/>
        </p:nvSpPr>
        <p:spPr>
          <a:xfrm>
            <a:off x="3670763" y="1677046"/>
            <a:ext cx="2375255" cy="2734936"/>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
        <p:nvSpPr>
          <p:cNvPr id="176" name="Google Shape;176;p23"/>
          <p:cNvSpPr/>
          <p:nvPr/>
        </p:nvSpPr>
        <p:spPr>
          <a:xfrm>
            <a:off x="4865676" y="3722308"/>
            <a:ext cx="2375255" cy="2734936"/>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
        <p:nvSpPr>
          <p:cNvPr id="177" name="Google Shape;177;p23"/>
          <p:cNvSpPr/>
          <p:nvPr/>
        </p:nvSpPr>
        <p:spPr>
          <a:xfrm>
            <a:off x="7245668" y="3725411"/>
            <a:ext cx="2375255" cy="2734936"/>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
        <p:nvSpPr>
          <p:cNvPr id="178" name="Google Shape;178;p23"/>
          <p:cNvSpPr/>
          <p:nvPr/>
        </p:nvSpPr>
        <p:spPr>
          <a:xfrm>
            <a:off x="8440729" y="1677046"/>
            <a:ext cx="2375255" cy="2734936"/>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
        <p:nvSpPr>
          <p:cNvPr id="179" name="Google Shape;179;p23"/>
          <p:cNvSpPr/>
          <p:nvPr/>
        </p:nvSpPr>
        <p:spPr>
          <a:xfrm>
            <a:off x="1274779" y="1667026"/>
            <a:ext cx="7152768" cy="2736950"/>
          </a:xfrm>
          <a:custGeom>
            <a:avLst/>
            <a:gdLst/>
            <a:ahLst/>
            <a:cxnLst/>
            <a:rect l="l" t="t" r="r" b="b"/>
            <a:pathLst>
              <a:path w="7152768" h="2736950" extrusionOk="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solidFill>
              <a:srgbClr val="2F549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
        <p:nvSpPr>
          <p:cNvPr id="180" name="Google Shape;180;p23"/>
          <p:cNvSpPr/>
          <p:nvPr/>
        </p:nvSpPr>
        <p:spPr>
          <a:xfrm>
            <a:off x="8440979" y="1677475"/>
            <a:ext cx="2373549" cy="2062264"/>
          </a:xfrm>
          <a:custGeom>
            <a:avLst/>
            <a:gdLst/>
            <a:ahLst/>
            <a:cxnLst/>
            <a:rect l="l" t="t" r="r" b="b"/>
            <a:pathLst>
              <a:path w="2373549" h="2062264" extrusionOk="0">
                <a:moveTo>
                  <a:pt x="2373549" y="680936"/>
                </a:moveTo>
                <a:lnTo>
                  <a:pt x="1186774" y="0"/>
                </a:lnTo>
                <a:lnTo>
                  <a:pt x="0" y="690664"/>
                </a:lnTo>
                <a:lnTo>
                  <a:pt x="0" y="2062264"/>
                </a:lnTo>
              </a:path>
            </a:pathLst>
          </a:custGeom>
          <a:noFill/>
          <a:ln w="38100" cap="flat" cmpd="sng">
            <a:solidFill>
              <a:srgbClr val="44678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
        <p:nvSpPr>
          <p:cNvPr id="181" name="Google Shape;181;p23"/>
          <p:cNvSpPr/>
          <p:nvPr/>
        </p:nvSpPr>
        <p:spPr>
          <a:xfrm flipH="1">
            <a:off x="10715501" y="2243467"/>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2F549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
        <p:nvSpPr>
          <p:cNvPr id="182" name="Google Shape;182;p23"/>
          <p:cNvSpPr/>
          <p:nvPr/>
        </p:nvSpPr>
        <p:spPr>
          <a:xfrm flipH="1">
            <a:off x="9534557" y="1571099"/>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2F549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
        <p:nvSpPr>
          <p:cNvPr id="183" name="Google Shape;183;p23"/>
          <p:cNvSpPr/>
          <p:nvPr/>
        </p:nvSpPr>
        <p:spPr>
          <a:xfrm flipH="1">
            <a:off x="8328171" y="2258376"/>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2F549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
        <p:nvSpPr>
          <p:cNvPr id="184" name="Google Shape;184;p23"/>
          <p:cNvSpPr/>
          <p:nvPr/>
        </p:nvSpPr>
        <p:spPr>
          <a:xfrm flipH="1">
            <a:off x="8333460" y="3610854"/>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2F549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lt1"/>
              </a:solidFill>
              <a:latin typeface="Mate"/>
              <a:ea typeface="Mate"/>
              <a:cs typeface="Mate"/>
              <a:sym typeface="Mate"/>
            </a:endParaRPr>
          </a:p>
        </p:txBody>
      </p:sp>
      <p:sp>
        <p:nvSpPr>
          <p:cNvPr id="185" name="Google Shape;185;p23"/>
          <p:cNvSpPr/>
          <p:nvPr/>
        </p:nvSpPr>
        <p:spPr>
          <a:xfrm flipH="1">
            <a:off x="7146016" y="4290860"/>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2F549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lt1"/>
              </a:solidFill>
              <a:latin typeface="Mate"/>
              <a:ea typeface="Mate"/>
              <a:cs typeface="Mate"/>
              <a:sym typeface="Mate"/>
            </a:endParaRPr>
          </a:p>
        </p:txBody>
      </p:sp>
      <p:sp>
        <p:nvSpPr>
          <p:cNvPr id="186" name="Google Shape;186;p23"/>
          <p:cNvSpPr/>
          <p:nvPr/>
        </p:nvSpPr>
        <p:spPr>
          <a:xfrm flipH="1">
            <a:off x="5937847" y="3613390"/>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2F549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lt1"/>
              </a:solidFill>
              <a:latin typeface="Mate"/>
              <a:ea typeface="Mate"/>
              <a:cs typeface="Mate"/>
              <a:sym typeface="Mate"/>
            </a:endParaRPr>
          </a:p>
        </p:txBody>
      </p:sp>
      <p:sp>
        <p:nvSpPr>
          <p:cNvPr id="187" name="Google Shape;187;p23"/>
          <p:cNvSpPr/>
          <p:nvPr/>
        </p:nvSpPr>
        <p:spPr>
          <a:xfrm flipH="1">
            <a:off x="5951993" y="2251300"/>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2F549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
        <p:nvSpPr>
          <p:cNvPr id="188" name="Google Shape;188;p23"/>
          <p:cNvSpPr/>
          <p:nvPr/>
        </p:nvSpPr>
        <p:spPr>
          <a:xfrm flipH="1">
            <a:off x="4778156" y="1565771"/>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2F549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
        <p:nvSpPr>
          <p:cNvPr id="189" name="Google Shape;189;p23"/>
          <p:cNvSpPr/>
          <p:nvPr/>
        </p:nvSpPr>
        <p:spPr>
          <a:xfrm flipH="1">
            <a:off x="3565843" y="2247823"/>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2F549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
        <p:nvSpPr>
          <p:cNvPr id="190" name="Google Shape;190;p23"/>
          <p:cNvSpPr/>
          <p:nvPr/>
        </p:nvSpPr>
        <p:spPr>
          <a:xfrm flipH="1">
            <a:off x="3565952" y="3613390"/>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2F549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lt1"/>
              </a:solidFill>
              <a:latin typeface="Mate"/>
              <a:ea typeface="Mate"/>
              <a:cs typeface="Mate"/>
              <a:sym typeface="Mate"/>
            </a:endParaRPr>
          </a:p>
        </p:txBody>
      </p:sp>
      <p:sp>
        <p:nvSpPr>
          <p:cNvPr id="191" name="Google Shape;191;p23"/>
          <p:cNvSpPr/>
          <p:nvPr/>
        </p:nvSpPr>
        <p:spPr>
          <a:xfrm flipH="1">
            <a:off x="2386318" y="2962784"/>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2F549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
        <p:nvSpPr>
          <p:cNvPr id="192" name="Google Shape;192;p23"/>
          <p:cNvSpPr/>
          <p:nvPr/>
        </p:nvSpPr>
        <p:spPr>
          <a:xfrm flipH="1">
            <a:off x="1190302" y="3612210"/>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2F549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
        <p:nvSpPr>
          <p:cNvPr id="193" name="Google Shape;193;p23" descr="Click icon to add picture"/>
          <p:cNvSpPr txBox="1">
            <a:spLocks noGrp="1"/>
          </p:cNvSpPr>
          <p:nvPr>
            <p:ph type="body" idx="1"/>
          </p:nvPr>
        </p:nvSpPr>
        <p:spPr>
          <a:xfrm>
            <a:off x="1507136" y="3865003"/>
            <a:ext cx="1877575" cy="506399"/>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1800"/>
              <a:buNone/>
              <a:defRPr sz="1800" b="1">
                <a:solidFill>
                  <a:schemeClr val="lt1"/>
                </a:solidFil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4" name="Google Shape;194;p23"/>
          <p:cNvSpPr txBox="1">
            <a:spLocks noGrp="1"/>
          </p:cNvSpPr>
          <p:nvPr>
            <p:ph type="body" idx="2"/>
          </p:nvPr>
        </p:nvSpPr>
        <p:spPr>
          <a:xfrm>
            <a:off x="1507136" y="4447079"/>
            <a:ext cx="1877575" cy="506399"/>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0"/>
              </a:spcBef>
              <a:spcAft>
                <a:spcPts val="0"/>
              </a:spcAft>
              <a:buClr>
                <a:schemeClr val="lt1"/>
              </a:buClr>
              <a:buSzPts val="1400"/>
              <a:buNone/>
              <a:defRPr sz="1400" b="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5" name="Google Shape;195;p23" descr="Click icon to add picture"/>
          <p:cNvSpPr txBox="1">
            <a:spLocks noGrp="1"/>
          </p:cNvSpPr>
          <p:nvPr>
            <p:ph type="body" idx="3"/>
          </p:nvPr>
        </p:nvSpPr>
        <p:spPr>
          <a:xfrm>
            <a:off x="3889942" y="2355643"/>
            <a:ext cx="1877575" cy="506399"/>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1800"/>
              <a:buNone/>
              <a:defRPr sz="1800" b="1">
                <a:solidFill>
                  <a:schemeClr val="lt1"/>
                </a:solidFil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6" name="Google Shape;196;p23"/>
          <p:cNvSpPr txBox="1">
            <a:spLocks noGrp="1"/>
          </p:cNvSpPr>
          <p:nvPr>
            <p:ph type="body" idx="4"/>
          </p:nvPr>
        </p:nvSpPr>
        <p:spPr>
          <a:xfrm>
            <a:off x="3889942" y="2937719"/>
            <a:ext cx="1877575" cy="506399"/>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lt1"/>
              </a:buClr>
              <a:buSzPts val="1400"/>
              <a:buNone/>
              <a:defRPr sz="1400" b="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7" name="Google Shape;197;p23" descr="Click icon to add picture"/>
          <p:cNvSpPr txBox="1">
            <a:spLocks noGrp="1"/>
          </p:cNvSpPr>
          <p:nvPr>
            <p:ph type="body" idx="5"/>
          </p:nvPr>
        </p:nvSpPr>
        <p:spPr>
          <a:xfrm>
            <a:off x="5107230" y="4469081"/>
            <a:ext cx="1877575" cy="506399"/>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1800"/>
              <a:buNone/>
              <a:defRPr sz="1800" b="1">
                <a:solidFill>
                  <a:schemeClr val="lt1"/>
                </a:solidFil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8" name="Google Shape;198;p23"/>
          <p:cNvSpPr txBox="1">
            <a:spLocks noGrp="1"/>
          </p:cNvSpPr>
          <p:nvPr>
            <p:ph type="body" idx="6"/>
          </p:nvPr>
        </p:nvSpPr>
        <p:spPr>
          <a:xfrm>
            <a:off x="5107230" y="5051157"/>
            <a:ext cx="1877575" cy="506399"/>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0"/>
              </a:spcBef>
              <a:spcAft>
                <a:spcPts val="0"/>
              </a:spcAft>
              <a:buClr>
                <a:schemeClr val="lt1"/>
              </a:buClr>
              <a:buSzPts val="1400"/>
              <a:buNone/>
              <a:defRPr sz="1400" b="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9" name="Google Shape;199;p23" descr="Click icon to add picture"/>
          <p:cNvSpPr txBox="1">
            <a:spLocks noGrp="1"/>
          </p:cNvSpPr>
          <p:nvPr>
            <p:ph type="body" idx="7"/>
          </p:nvPr>
        </p:nvSpPr>
        <p:spPr>
          <a:xfrm>
            <a:off x="7501941" y="4469081"/>
            <a:ext cx="1877575" cy="506399"/>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1800"/>
              <a:buNone/>
              <a:defRPr sz="1800" b="1">
                <a:solidFill>
                  <a:schemeClr val="lt1"/>
                </a:solidFil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0" name="Google Shape;200;p23"/>
          <p:cNvSpPr txBox="1">
            <a:spLocks noGrp="1"/>
          </p:cNvSpPr>
          <p:nvPr>
            <p:ph type="body" idx="8"/>
          </p:nvPr>
        </p:nvSpPr>
        <p:spPr>
          <a:xfrm>
            <a:off x="7501941" y="5051157"/>
            <a:ext cx="1877575" cy="506399"/>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0"/>
              </a:spcBef>
              <a:spcAft>
                <a:spcPts val="0"/>
              </a:spcAft>
              <a:buClr>
                <a:schemeClr val="lt1"/>
              </a:buClr>
              <a:buSzPts val="1400"/>
              <a:buNone/>
              <a:defRPr sz="1400" b="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1" name="Google Shape;201;p23" descr="Click icon to add picture"/>
          <p:cNvSpPr txBox="1">
            <a:spLocks noGrp="1"/>
          </p:cNvSpPr>
          <p:nvPr>
            <p:ph type="body" idx="9"/>
          </p:nvPr>
        </p:nvSpPr>
        <p:spPr>
          <a:xfrm>
            <a:off x="8734718" y="2355643"/>
            <a:ext cx="1877575" cy="506399"/>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lt1"/>
              </a:buClr>
              <a:buSzPts val="1800"/>
              <a:buNone/>
              <a:defRPr sz="1800" b="1">
                <a:solidFill>
                  <a:schemeClr val="lt1"/>
                </a:solidFil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2" name="Google Shape;202;p23"/>
          <p:cNvSpPr txBox="1">
            <a:spLocks noGrp="1"/>
          </p:cNvSpPr>
          <p:nvPr>
            <p:ph type="body" idx="13"/>
          </p:nvPr>
        </p:nvSpPr>
        <p:spPr>
          <a:xfrm>
            <a:off x="8734718" y="2937719"/>
            <a:ext cx="1877575" cy="506399"/>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0"/>
              </a:spcBef>
              <a:spcAft>
                <a:spcPts val="0"/>
              </a:spcAft>
              <a:buClr>
                <a:schemeClr val="lt1"/>
              </a:buClr>
              <a:buSzPts val="1400"/>
              <a:buNone/>
              <a:defRPr sz="1400" b="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3" name="Google Shape;203;p23"/>
          <p:cNvSpPr txBox="1">
            <a:spLocks noGrp="1"/>
          </p:cNvSpPr>
          <p:nvPr>
            <p:ph type="title"/>
          </p:nvPr>
        </p:nvSpPr>
        <p:spPr>
          <a:xfrm>
            <a:off x="578914" y="726705"/>
            <a:ext cx="10515600" cy="1205058"/>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lt1"/>
              </a:buClr>
              <a:buSzPts val="4400"/>
              <a:buFont typeface="Mate"/>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4" name="Google Shape;204;p23"/>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5" name="Google Shape;205;p23"/>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206"/>
        <p:cNvGrpSpPr/>
        <p:nvPr/>
      </p:nvGrpSpPr>
      <p:grpSpPr>
        <a:xfrm>
          <a:off x="0" y="0"/>
          <a:ext cx="0" cy="0"/>
          <a:chOff x="0" y="0"/>
          <a:chExt cx="0" cy="0"/>
        </a:xfrm>
      </p:grpSpPr>
      <p:sp>
        <p:nvSpPr>
          <p:cNvPr id="207" name="Google Shape;207;p24"/>
          <p:cNvSpPr/>
          <p:nvPr/>
        </p:nvSpPr>
        <p:spPr>
          <a:xfrm>
            <a:off x="636161" y="5854024"/>
            <a:ext cx="2330137" cy="708120"/>
          </a:xfrm>
          <a:prstGeom prst="rect">
            <a:avLst/>
          </a:prstGeom>
          <a:solidFill>
            <a:srgbClr val="0F26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08" name="Google Shape;208;p24"/>
          <p:cNvSpPr/>
          <p:nvPr/>
        </p:nvSpPr>
        <p:spPr>
          <a:xfrm flipH="1">
            <a:off x="769290" y="491100"/>
            <a:ext cx="1886361" cy="2213189"/>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09" name="Google Shape;209;p24"/>
          <p:cNvSpPr/>
          <p:nvPr/>
        </p:nvSpPr>
        <p:spPr>
          <a:xfrm flipH="1">
            <a:off x="783145" y="4057904"/>
            <a:ext cx="1886359" cy="2213189"/>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8DA9D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10" name="Google Shape;210;p24"/>
          <p:cNvSpPr/>
          <p:nvPr/>
        </p:nvSpPr>
        <p:spPr>
          <a:xfrm flipH="1">
            <a:off x="0" y="3709992"/>
            <a:ext cx="1157948" cy="1502830"/>
          </a:xfrm>
          <a:custGeom>
            <a:avLst/>
            <a:gdLst/>
            <a:ahLst/>
            <a:cxnLst/>
            <a:rect l="l" t="t" r="r" b="b"/>
            <a:pathLst>
              <a:path w="1157948" h="1502830" extrusionOk="0">
                <a:moveTo>
                  <a:pt x="638572" y="0"/>
                </a:moveTo>
                <a:lnTo>
                  <a:pt x="0" y="378385"/>
                </a:lnTo>
                <a:lnTo>
                  <a:pt x="0" y="1129800"/>
                </a:lnTo>
                <a:lnTo>
                  <a:pt x="640317" y="1502830"/>
                </a:lnTo>
                <a:lnTo>
                  <a:pt x="1157948" y="1200968"/>
                </a:lnTo>
                <a:lnTo>
                  <a:pt x="1157948" y="304639"/>
                </a:lnTo>
                <a:close/>
              </a:path>
            </a:pathLst>
          </a:custGeom>
          <a:noFill/>
          <a:ln w="1905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11" name="Google Shape;211;p24" descr="Click icon to add picture"/>
          <p:cNvSpPr txBox="1">
            <a:spLocks noGrp="1"/>
          </p:cNvSpPr>
          <p:nvPr>
            <p:ph type="body" idx="1"/>
          </p:nvPr>
        </p:nvSpPr>
        <p:spPr>
          <a:xfrm>
            <a:off x="4550705" y="3625598"/>
            <a:ext cx="2653545" cy="587964"/>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lt1"/>
              </a:buClr>
              <a:buSzPts val="1800"/>
              <a:buNone/>
              <a:defRPr sz="1800" b="1">
                <a:solidFill>
                  <a:schemeClr val="lt1"/>
                </a:solidFil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2" name="Google Shape;212;p24"/>
          <p:cNvSpPr txBox="1">
            <a:spLocks noGrp="1"/>
          </p:cNvSpPr>
          <p:nvPr>
            <p:ph type="body" idx="2"/>
          </p:nvPr>
        </p:nvSpPr>
        <p:spPr>
          <a:xfrm>
            <a:off x="4550705" y="4246516"/>
            <a:ext cx="2653545" cy="172710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lt1"/>
              </a:buClr>
              <a:buSzPts val="1400"/>
              <a:buNone/>
              <a:defRPr sz="1400" b="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3" name="Google Shape;213;p24"/>
          <p:cNvSpPr>
            <a:spLocks noGrp="1"/>
          </p:cNvSpPr>
          <p:nvPr>
            <p:ph type="pic" idx="3"/>
          </p:nvPr>
        </p:nvSpPr>
        <p:spPr>
          <a:xfrm>
            <a:off x="1788170" y="2296125"/>
            <a:ext cx="1886360" cy="2144668"/>
          </a:xfrm>
          <a:prstGeom prst="rect">
            <a:avLst/>
          </a:prstGeom>
          <a:solidFill>
            <a:srgbClr val="F2F2F2"/>
          </a:solidFill>
          <a:ln>
            <a:noFill/>
          </a:ln>
        </p:spPr>
      </p:sp>
      <p:sp>
        <p:nvSpPr>
          <p:cNvPr id="214" name="Google Shape;214;p24"/>
          <p:cNvSpPr txBox="1">
            <a:spLocks noGrp="1"/>
          </p:cNvSpPr>
          <p:nvPr>
            <p:ph type="title"/>
          </p:nvPr>
        </p:nvSpPr>
        <p:spPr>
          <a:xfrm>
            <a:off x="4550704" y="1690878"/>
            <a:ext cx="6599429" cy="1325563"/>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5" name="Google Shape;215;p24" descr="Click icon to add picture"/>
          <p:cNvSpPr txBox="1">
            <a:spLocks noGrp="1"/>
          </p:cNvSpPr>
          <p:nvPr>
            <p:ph type="body" idx="4"/>
          </p:nvPr>
        </p:nvSpPr>
        <p:spPr>
          <a:xfrm>
            <a:off x="7811506" y="3625598"/>
            <a:ext cx="2653545" cy="587964"/>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lt1"/>
              </a:buClr>
              <a:buSzPts val="1800"/>
              <a:buNone/>
              <a:defRPr sz="1800" b="1">
                <a:solidFill>
                  <a:schemeClr val="lt1"/>
                </a:solidFil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6" name="Google Shape;216;p24"/>
          <p:cNvSpPr txBox="1">
            <a:spLocks noGrp="1"/>
          </p:cNvSpPr>
          <p:nvPr>
            <p:ph type="body" idx="5"/>
          </p:nvPr>
        </p:nvSpPr>
        <p:spPr>
          <a:xfrm>
            <a:off x="7811506" y="4246516"/>
            <a:ext cx="2653545" cy="172710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lt1"/>
              </a:buClr>
              <a:buSzPts val="1400"/>
              <a:buNone/>
              <a:defRPr sz="1400" b="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7" name="Google Shape;217;p24"/>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ree Content">
  <p:cSld name="Three Content">
    <p:spTree>
      <p:nvGrpSpPr>
        <p:cNvPr id="1" name="Shape 218"/>
        <p:cNvGrpSpPr/>
        <p:nvPr/>
      </p:nvGrpSpPr>
      <p:grpSpPr>
        <a:xfrm>
          <a:off x="0" y="0"/>
          <a:ext cx="0" cy="0"/>
          <a:chOff x="0" y="0"/>
          <a:chExt cx="0" cy="0"/>
        </a:xfrm>
      </p:grpSpPr>
      <p:sp>
        <p:nvSpPr>
          <p:cNvPr id="219" name="Google Shape;219;p25"/>
          <p:cNvSpPr/>
          <p:nvPr/>
        </p:nvSpPr>
        <p:spPr>
          <a:xfrm>
            <a:off x="0" y="2860787"/>
            <a:ext cx="2361029" cy="3676532"/>
          </a:xfrm>
          <a:custGeom>
            <a:avLst/>
            <a:gdLst/>
            <a:ahLst/>
            <a:cxnLst/>
            <a:rect l="l" t="t" r="r" b="b"/>
            <a:pathLst>
              <a:path w="2361029" h="3676532" extrusionOk="0">
                <a:moveTo>
                  <a:pt x="773997" y="0"/>
                </a:moveTo>
                <a:lnTo>
                  <a:pt x="2361029" y="925683"/>
                </a:lnTo>
                <a:lnTo>
                  <a:pt x="2361029" y="2763949"/>
                </a:lnTo>
                <a:lnTo>
                  <a:pt x="769661" y="3676532"/>
                </a:lnTo>
                <a:lnTo>
                  <a:pt x="0" y="3234717"/>
                </a:lnTo>
                <a:lnTo>
                  <a:pt x="0" y="446885"/>
                </a:lnTo>
                <a:close/>
              </a:path>
            </a:pathLst>
          </a:custGeom>
          <a:solidFill>
            <a:schemeClr val="accen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20" name="Google Shape;220;p25"/>
          <p:cNvSpPr/>
          <p:nvPr/>
        </p:nvSpPr>
        <p:spPr>
          <a:xfrm flipH="1">
            <a:off x="1014233" y="5253270"/>
            <a:ext cx="1710765" cy="1593273"/>
          </a:xfrm>
          <a:custGeom>
            <a:avLst/>
            <a:gdLst/>
            <a:ahLst/>
            <a:cxnLst/>
            <a:rect l="l" t="t" r="r" b="b"/>
            <a:pathLst>
              <a:path w="1710765" h="1593273" extrusionOk="0">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21" name="Google Shape;221;p25" descr="Click icon to add picture"/>
          <p:cNvSpPr txBox="1">
            <a:spLocks noGrp="1"/>
          </p:cNvSpPr>
          <p:nvPr>
            <p:ph type="body" idx="1"/>
          </p:nvPr>
        </p:nvSpPr>
        <p:spPr>
          <a:xfrm>
            <a:off x="5271609" y="1025236"/>
            <a:ext cx="5162709" cy="420683"/>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lt1"/>
              </a:buClr>
              <a:buSzPts val="1800"/>
              <a:buNone/>
              <a:defRPr sz="1800" b="1"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2" name="Google Shape;222;p25"/>
          <p:cNvSpPr txBox="1">
            <a:spLocks noGrp="1"/>
          </p:cNvSpPr>
          <p:nvPr>
            <p:ph type="body" idx="2"/>
          </p:nvPr>
        </p:nvSpPr>
        <p:spPr>
          <a:xfrm>
            <a:off x="5271608" y="1469069"/>
            <a:ext cx="5162709" cy="1506166"/>
          </a:xfrm>
          <a:prstGeom prst="rect">
            <a:avLst/>
          </a:prstGeom>
          <a:noFill/>
          <a:ln>
            <a:noFill/>
          </a:ln>
        </p:spPr>
        <p:txBody>
          <a:bodyPr spcFirstLastPara="1" wrap="square" lIns="91425" tIns="45700" rIns="91425" bIns="45700" anchor="t" anchorCtr="0">
            <a:noAutofit/>
          </a:bodyPr>
          <a:lstStyle>
            <a:lvl1pPr marL="457200" lvl="0" indent="-317500" algn="l">
              <a:lnSpc>
                <a:spcPct val="100000"/>
              </a:lnSpc>
              <a:spcBef>
                <a:spcPts val="0"/>
              </a:spcBef>
              <a:spcAft>
                <a:spcPts val="0"/>
              </a:spcAft>
              <a:buClr>
                <a:schemeClr val="lt1"/>
              </a:buClr>
              <a:buSzPts val="1400"/>
              <a:buFont typeface="Arial"/>
              <a:buChar char="•"/>
              <a:defRPr sz="1400" b="0">
                <a:solidFill>
                  <a:schemeClr val="lt1"/>
                </a:solidFill>
                <a:latin typeface="Arial"/>
                <a:ea typeface="Arial"/>
                <a:cs typeface="Arial"/>
                <a:sym typeface="Arial"/>
              </a:defRPr>
            </a:lvl1pPr>
            <a:lvl2pPr marL="914400" lvl="1" indent="-292100" algn="l">
              <a:lnSpc>
                <a:spcPct val="90000"/>
              </a:lnSpc>
              <a:spcBef>
                <a:spcPts val="6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3" name="Google Shape;223;p25" descr="Click icon to add picture"/>
          <p:cNvSpPr txBox="1">
            <a:spLocks noGrp="1"/>
          </p:cNvSpPr>
          <p:nvPr>
            <p:ph type="body" idx="3"/>
          </p:nvPr>
        </p:nvSpPr>
        <p:spPr>
          <a:xfrm>
            <a:off x="5271609" y="2984685"/>
            <a:ext cx="5162709" cy="420683"/>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lt1"/>
              </a:buClr>
              <a:buSzPts val="1800"/>
              <a:buNone/>
              <a:defRPr sz="1800" b="1"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4" name="Google Shape;224;p25" descr="Click icon to add picture"/>
          <p:cNvSpPr txBox="1">
            <a:spLocks noGrp="1"/>
          </p:cNvSpPr>
          <p:nvPr>
            <p:ph type="body" idx="4"/>
          </p:nvPr>
        </p:nvSpPr>
        <p:spPr>
          <a:xfrm>
            <a:off x="5271607" y="4597473"/>
            <a:ext cx="5162709" cy="421399"/>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lt1"/>
              </a:buClr>
              <a:buSzPts val="1800"/>
              <a:buNone/>
              <a:defRPr sz="1800" b="1"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5" name="Google Shape;225;p25"/>
          <p:cNvSpPr txBox="1">
            <a:spLocks noGrp="1"/>
          </p:cNvSpPr>
          <p:nvPr>
            <p:ph type="body" idx="5"/>
          </p:nvPr>
        </p:nvSpPr>
        <p:spPr>
          <a:xfrm>
            <a:off x="5271608" y="3419684"/>
            <a:ext cx="5162709" cy="1177789"/>
          </a:xfrm>
          <a:prstGeom prst="rect">
            <a:avLst/>
          </a:prstGeom>
          <a:noFill/>
          <a:ln>
            <a:noFill/>
          </a:ln>
        </p:spPr>
        <p:txBody>
          <a:bodyPr spcFirstLastPara="1" wrap="square" lIns="91425" tIns="45700" rIns="91425" bIns="45700" anchor="t" anchorCtr="0">
            <a:noAutofit/>
          </a:bodyPr>
          <a:lstStyle>
            <a:lvl1pPr marL="457200" lvl="0" indent="-317500" algn="l">
              <a:lnSpc>
                <a:spcPct val="100000"/>
              </a:lnSpc>
              <a:spcBef>
                <a:spcPts val="0"/>
              </a:spcBef>
              <a:spcAft>
                <a:spcPts val="0"/>
              </a:spcAft>
              <a:buClr>
                <a:schemeClr val="lt1"/>
              </a:buClr>
              <a:buSzPts val="1400"/>
              <a:buFont typeface="Arial"/>
              <a:buChar char="•"/>
              <a:defRPr sz="1400" b="0">
                <a:solidFill>
                  <a:schemeClr val="lt1"/>
                </a:solidFill>
                <a:latin typeface="Arial"/>
                <a:ea typeface="Arial"/>
                <a:cs typeface="Arial"/>
                <a:sym typeface="Arial"/>
              </a:defRPr>
            </a:lvl1pPr>
            <a:lvl2pPr marL="914400" lvl="1" indent="-292100" algn="l">
              <a:lnSpc>
                <a:spcPct val="90000"/>
              </a:lnSpc>
              <a:spcBef>
                <a:spcPts val="6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6" name="Google Shape;226;p25"/>
          <p:cNvSpPr txBox="1">
            <a:spLocks noGrp="1"/>
          </p:cNvSpPr>
          <p:nvPr>
            <p:ph type="body" idx="6"/>
          </p:nvPr>
        </p:nvSpPr>
        <p:spPr>
          <a:xfrm>
            <a:off x="5271608" y="5041922"/>
            <a:ext cx="5162709" cy="1635938"/>
          </a:xfrm>
          <a:prstGeom prst="rect">
            <a:avLst/>
          </a:prstGeom>
          <a:noFill/>
          <a:ln>
            <a:noFill/>
          </a:ln>
        </p:spPr>
        <p:txBody>
          <a:bodyPr spcFirstLastPara="1" wrap="square" lIns="91425" tIns="45700" rIns="91425" bIns="45700" anchor="t" anchorCtr="0">
            <a:noAutofit/>
          </a:bodyPr>
          <a:lstStyle>
            <a:lvl1pPr marL="457200" lvl="0" indent="-317500" algn="l">
              <a:lnSpc>
                <a:spcPct val="100000"/>
              </a:lnSpc>
              <a:spcBef>
                <a:spcPts val="0"/>
              </a:spcBef>
              <a:spcAft>
                <a:spcPts val="0"/>
              </a:spcAft>
              <a:buClr>
                <a:schemeClr val="lt1"/>
              </a:buClr>
              <a:buSzPts val="1400"/>
              <a:buFont typeface="Arial"/>
              <a:buChar char="•"/>
              <a:defRPr sz="1400" b="0">
                <a:solidFill>
                  <a:schemeClr val="lt1"/>
                </a:solidFill>
                <a:latin typeface="Arial"/>
                <a:ea typeface="Arial"/>
                <a:cs typeface="Arial"/>
                <a:sym typeface="Arial"/>
              </a:defRPr>
            </a:lvl1pPr>
            <a:lvl2pPr marL="914400" lvl="1" indent="-292100" algn="l">
              <a:lnSpc>
                <a:spcPct val="90000"/>
              </a:lnSpc>
              <a:spcBef>
                <a:spcPts val="6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7" name="Google Shape;227;p25"/>
          <p:cNvSpPr/>
          <p:nvPr/>
        </p:nvSpPr>
        <p:spPr>
          <a:xfrm flipH="1">
            <a:off x="2631891" y="4699053"/>
            <a:ext cx="668814" cy="784693"/>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8DA9D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28" name="Google Shape;228;p25"/>
          <p:cNvSpPr txBox="1">
            <a:spLocks noGrp="1"/>
          </p:cNvSpPr>
          <p:nvPr>
            <p:ph type="title"/>
          </p:nvPr>
        </p:nvSpPr>
        <p:spPr>
          <a:xfrm>
            <a:off x="502665" y="707105"/>
            <a:ext cx="3994173" cy="2277580"/>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9" name="Google Shape;229;p25"/>
          <p:cNvSpPr>
            <a:spLocks noGrp="1"/>
          </p:cNvSpPr>
          <p:nvPr>
            <p:ph type="pic" idx="7"/>
          </p:nvPr>
        </p:nvSpPr>
        <p:spPr>
          <a:xfrm>
            <a:off x="4734172" y="1141669"/>
            <a:ext cx="507778" cy="565882"/>
          </a:xfrm>
          <a:prstGeom prst="rect">
            <a:avLst/>
          </a:prstGeom>
          <a:noFill/>
          <a:ln>
            <a:noFill/>
          </a:ln>
        </p:spPr>
      </p:sp>
      <p:sp>
        <p:nvSpPr>
          <p:cNvPr id="230" name="Google Shape;230;p25"/>
          <p:cNvSpPr>
            <a:spLocks noGrp="1"/>
          </p:cNvSpPr>
          <p:nvPr>
            <p:ph type="pic" idx="8"/>
          </p:nvPr>
        </p:nvSpPr>
        <p:spPr>
          <a:xfrm>
            <a:off x="4724705" y="3105650"/>
            <a:ext cx="536270" cy="565882"/>
          </a:xfrm>
          <a:prstGeom prst="rect">
            <a:avLst/>
          </a:prstGeom>
          <a:noFill/>
          <a:ln>
            <a:noFill/>
          </a:ln>
        </p:spPr>
      </p:sp>
      <p:sp>
        <p:nvSpPr>
          <p:cNvPr id="231" name="Google Shape;231;p25"/>
          <p:cNvSpPr>
            <a:spLocks noGrp="1"/>
          </p:cNvSpPr>
          <p:nvPr>
            <p:ph type="pic" idx="9"/>
          </p:nvPr>
        </p:nvSpPr>
        <p:spPr>
          <a:xfrm>
            <a:off x="4714069" y="4716041"/>
            <a:ext cx="536270" cy="565882"/>
          </a:xfrm>
          <a:prstGeom prst="rect">
            <a:avLst/>
          </a:prstGeom>
          <a:noFill/>
          <a:ln>
            <a:noFill/>
          </a:ln>
        </p:spPr>
      </p:sp>
      <p:sp>
        <p:nvSpPr>
          <p:cNvPr id="232" name="Google Shape;232;p25"/>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4_自定义版式">
  <p:cSld name="14_自定义版式">
    <p:spTree>
      <p:nvGrpSpPr>
        <p:cNvPr id="1" name="Shape 233"/>
        <p:cNvGrpSpPr/>
        <p:nvPr/>
      </p:nvGrpSpPr>
      <p:grpSpPr>
        <a:xfrm>
          <a:off x="0" y="0"/>
          <a:ext cx="0" cy="0"/>
          <a:chOff x="0" y="0"/>
          <a:chExt cx="0" cy="0"/>
        </a:xfrm>
      </p:grpSpPr>
      <p:sp>
        <p:nvSpPr>
          <p:cNvPr id="234" name="Google Shape;234;p26"/>
          <p:cNvSpPr>
            <a:spLocks noGrp="1"/>
          </p:cNvSpPr>
          <p:nvPr>
            <p:ph type="pic" idx="2"/>
          </p:nvPr>
        </p:nvSpPr>
        <p:spPr>
          <a:xfrm>
            <a:off x="7493157" y="529148"/>
            <a:ext cx="4248873" cy="4731130"/>
          </a:xfrm>
          <a:prstGeom prst="rect">
            <a:avLst/>
          </a:prstGeom>
          <a:noFill/>
          <a:ln w="19050" cap="flat" cmpd="sng">
            <a:solidFill>
              <a:schemeClr val="dk1"/>
            </a:solidFill>
            <a:prstDash val="solid"/>
            <a:round/>
            <a:headEnd type="none" w="sm" len="sm"/>
            <a:tailEnd type="none" w="sm" len="sm"/>
          </a:ln>
        </p:spPr>
      </p:sp>
      <p:sp>
        <p:nvSpPr>
          <p:cNvPr id="235" name="Google Shape;235;p26"/>
          <p:cNvSpPr txBox="1">
            <a:spLocks noGrp="1"/>
          </p:cNvSpPr>
          <p:nvPr>
            <p:ph type="body" idx="1"/>
          </p:nvPr>
        </p:nvSpPr>
        <p:spPr>
          <a:xfrm>
            <a:off x="517427" y="3253120"/>
            <a:ext cx="4959822" cy="2007158"/>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lt1"/>
              </a:buClr>
              <a:buSzPts val="1500"/>
              <a:buNone/>
              <a:defRPr sz="1500" b="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6" name="Google Shape;236;p26"/>
          <p:cNvSpPr/>
          <p:nvPr/>
        </p:nvSpPr>
        <p:spPr>
          <a:xfrm flipH="1">
            <a:off x="7400972" y="4594440"/>
            <a:ext cx="1347680" cy="1581179"/>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37" name="Google Shape;237;p26"/>
          <p:cNvSpPr/>
          <p:nvPr/>
        </p:nvSpPr>
        <p:spPr>
          <a:xfrm>
            <a:off x="6521016" y="4772906"/>
            <a:ext cx="663381" cy="758922"/>
          </a:xfrm>
          <a:custGeom>
            <a:avLst/>
            <a:gdLst/>
            <a:ahLst/>
            <a:cxnLst/>
            <a:rect l="l" t="t" r="r" b="b"/>
            <a:pathLst>
              <a:path w="4398682" h="5032188" extrusionOk="0">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
        <p:nvSpPr>
          <p:cNvPr id="238" name="Google Shape;238;p26"/>
          <p:cNvSpPr txBox="1">
            <a:spLocks noGrp="1"/>
          </p:cNvSpPr>
          <p:nvPr>
            <p:ph type="title"/>
          </p:nvPr>
        </p:nvSpPr>
        <p:spPr>
          <a:xfrm>
            <a:off x="517427" y="2497488"/>
            <a:ext cx="9823998" cy="1325563"/>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9" name="Google Shape;239;p26"/>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0" name="Google Shape;240;p26"/>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20"/>
        <p:cNvGrpSpPr/>
        <p:nvPr/>
      </p:nvGrpSpPr>
      <p:grpSpPr>
        <a:xfrm>
          <a:off x="0" y="0"/>
          <a:ext cx="0" cy="0"/>
          <a:chOff x="0" y="0"/>
          <a:chExt cx="0" cy="0"/>
        </a:xfrm>
      </p:grpSpPr>
      <p:sp>
        <p:nvSpPr>
          <p:cNvPr id="21" name="Google Shape;21;p12"/>
          <p:cNvSpPr txBox="1">
            <a:spLocks noGrp="1"/>
          </p:cNvSpPr>
          <p:nvPr>
            <p:ph type="title"/>
          </p:nvPr>
        </p:nvSpPr>
        <p:spPr>
          <a:xfrm>
            <a:off x="512572" y="3435545"/>
            <a:ext cx="4253399" cy="1740114"/>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12"/>
          <p:cNvSpPr/>
          <p:nvPr/>
        </p:nvSpPr>
        <p:spPr>
          <a:xfrm>
            <a:off x="6282845" y="525294"/>
            <a:ext cx="1913128" cy="2140085"/>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3" name="Google Shape;23;p12"/>
          <p:cNvSpPr/>
          <p:nvPr/>
        </p:nvSpPr>
        <p:spPr>
          <a:xfrm>
            <a:off x="8375472" y="496110"/>
            <a:ext cx="1913128" cy="2159541"/>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4" name="Google Shape;24;p12"/>
          <p:cNvSpPr/>
          <p:nvPr/>
        </p:nvSpPr>
        <p:spPr>
          <a:xfrm>
            <a:off x="7328126" y="2310315"/>
            <a:ext cx="1913128" cy="2159541"/>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5" name="Google Shape;25;p12"/>
          <p:cNvSpPr/>
          <p:nvPr/>
        </p:nvSpPr>
        <p:spPr>
          <a:xfrm>
            <a:off x="8375472" y="4095335"/>
            <a:ext cx="1913128" cy="2159541"/>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6" name="Google Shape;26;p12"/>
          <p:cNvSpPr/>
          <p:nvPr/>
        </p:nvSpPr>
        <p:spPr>
          <a:xfrm>
            <a:off x="9403474" y="2310314"/>
            <a:ext cx="1913128" cy="2159541"/>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7" name="Google Shape;27;p12" descr="Click icon to add picture"/>
          <p:cNvSpPr txBox="1">
            <a:spLocks noGrp="1"/>
          </p:cNvSpPr>
          <p:nvPr>
            <p:ph type="body" idx="1"/>
          </p:nvPr>
        </p:nvSpPr>
        <p:spPr>
          <a:xfrm>
            <a:off x="6274027" y="1076241"/>
            <a:ext cx="1913128" cy="1054727"/>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1000"/>
              </a:spcBef>
              <a:spcAft>
                <a:spcPts val="0"/>
              </a:spcAft>
              <a:buClr>
                <a:schemeClr val="lt1"/>
              </a:buClr>
              <a:buSzPts val="1800"/>
              <a:buNone/>
              <a:defRPr sz="1800" b="0"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 name="Google Shape;28;p12" descr="Click icon to add picture"/>
          <p:cNvSpPr txBox="1">
            <a:spLocks noGrp="1"/>
          </p:cNvSpPr>
          <p:nvPr>
            <p:ph type="body" idx="2"/>
          </p:nvPr>
        </p:nvSpPr>
        <p:spPr>
          <a:xfrm>
            <a:off x="8375472" y="1076241"/>
            <a:ext cx="1904890" cy="1054728"/>
          </a:xfrm>
          <a:prstGeom prst="rect">
            <a:avLst/>
          </a:prstGeom>
          <a:noFill/>
          <a:ln>
            <a:noFill/>
          </a:ln>
        </p:spPr>
        <p:txBody>
          <a:bodyPr spcFirstLastPara="1" wrap="square" lIns="91425" tIns="45700" rIns="91425" bIns="45700" anchor="ctr" anchorCtr="0">
            <a:noAutofit/>
          </a:bodyPr>
          <a:lstStyle>
            <a:lvl1pPr marL="457200" lvl="0" indent="-228600" algn="ctr">
              <a:lnSpc>
                <a:spcPct val="113000"/>
              </a:lnSpc>
              <a:spcBef>
                <a:spcPts val="1000"/>
              </a:spcBef>
              <a:spcAft>
                <a:spcPts val="0"/>
              </a:spcAft>
              <a:buClr>
                <a:schemeClr val="lt1"/>
              </a:buClr>
              <a:buSzPts val="1800"/>
              <a:buNone/>
              <a:defRPr sz="1800" b="0"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 name="Google Shape;29;p12" descr="Click icon to add picture"/>
          <p:cNvSpPr txBox="1">
            <a:spLocks noGrp="1"/>
          </p:cNvSpPr>
          <p:nvPr>
            <p:ph type="body" idx="3"/>
          </p:nvPr>
        </p:nvSpPr>
        <p:spPr>
          <a:xfrm>
            <a:off x="7321949" y="2844725"/>
            <a:ext cx="1914694" cy="1089194"/>
          </a:xfrm>
          <a:prstGeom prst="rect">
            <a:avLst/>
          </a:prstGeom>
          <a:noFill/>
          <a:ln>
            <a:noFill/>
          </a:ln>
        </p:spPr>
        <p:txBody>
          <a:bodyPr spcFirstLastPara="1" wrap="square" lIns="91425" tIns="45700" rIns="91425" bIns="45700" anchor="ctr" anchorCtr="0">
            <a:noAutofit/>
          </a:bodyPr>
          <a:lstStyle>
            <a:lvl1pPr marL="457200" lvl="0" indent="-228600" algn="ctr">
              <a:lnSpc>
                <a:spcPct val="113000"/>
              </a:lnSpc>
              <a:spcBef>
                <a:spcPts val="1000"/>
              </a:spcBef>
              <a:spcAft>
                <a:spcPts val="0"/>
              </a:spcAft>
              <a:buClr>
                <a:schemeClr val="lt1"/>
              </a:buClr>
              <a:buSzPts val="1800"/>
              <a:buNone/>
              <a:defRPr sz="1800" b="0"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 name="Google Shape;30;p12" descr="Click icon to add picture"/>
          <p:cNvSpPr txBox="1">
            <a:spLocks noGrp="1"/>
          </p:cNvSpPr>
          <p:nvPr>
            <p:ph type="body" idx="4"/>
          </p:nvPr>
        </p:nvSpPr>
        <p:spPr>
          <a:xfrm>
            <a:off x="9409651" y="2826795"/>
            <a:ext cx="1913128" cy="1107124"/>
          </a:xfrm>
          <a:prstGeom prst="rect">
            <a:avLst/>
          </a:prstGeom>
          <a:noFill/>
          <a:ln>
            <a:noFill/>
          </a:ln>
        </p:spPr>
        <p:txBody>
          <a:bodyPr spcFirstLastPara="1" wrap="square" lIns="91425" tIns="45700" rIns="91425" bIns="45700" anchor="ctr" anchorCtr="0">
            <a:noAutofit/>
          </a:bodyPr>
          <a:lstStyle>
            <a:lvl1pPr marL="457200" lvl="0" indent="-228600" algn="ctr">
              <a:lnSpc>
                <a:spcPct val="113000"/>
              </a:lnSpc>
              <a:spcBef>
                <a:spcPts val="1000"/>
              </a:spcBef>
              <a:spcAft>
                <a:spcPts val="0"/>
              </a:spcAft>
              <a:buClr>
                <a:schemeClr val="lt1"/>
              </a:buClr>
              <a:buSzPts val="1800"/>
              <a:buNone/>
              <a:defRPr sz="1800" b="0"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 name="Google Shape;31;p12" descr="Click icon to add picture"/>
          <p:cNvSpPr txBox="1">
            <a:spLocks noGrp="1"/>
          </p:cNvSpPr>
          <p:nvPr>
            <p:ph type="body" idx="5"/>
          </p:nvPr>
        </p:nvSpPr>
        <p:spPr>
          <a:xfrm>
            <a:off x="8367234" y="4631270"/>
            <a:ext cx="1913128" cy="1075689"/>
          </a:xfrm>
          <a:prstGeom prst="rect">
            <a:avLst/>
          </a:prstGeom>
          <a:noFill/>
          <a:ln>
            <a:noFill/>
          </a:ln>
        </p:spPr>
        <p:txBody>
          <a:bodyPr spcFirstLastPara="1" wrap="square" lIns="91425" tIns="45700" rIns="91425" bIns="45700" anchor="ctr" anchorCtr="0">
            <a:noAutofit/>
          </a:bodyPr>
          <a:lstStyle>
            <a:lvl1pPr marL="457200" lvl="0" indent="-228600" algn="ctr">
              <a:lnSpc>
                <a:spcPct val="113000"/>
              </a:lnSpc>
              <a:spcBef>
                <a:spcPts val="1000"/>
              </a:spcBef>
              <a:spcAft>
                <a:spcPts val="0"/>
              </a:spcAft>
              <a:buClr>
                <a:schemeClr val="lt1"/>
              </a:buClr>
              <a:buSzPts val="1800"/>
              <a:buNone/>
              <a:defRPr sz="1800" b="0"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12"/>
          <p:cNvSpPr/>
          <p:nvPr/>
        </p:nvSpPr>
        <p:spPr>
          <a:xfrm>
            <a:off x="630971" y="606175"/>
            <a:ext cx="1913128" cy="2140085"/>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rgbClr val="AEABA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3" name="Google Shape;33;p12"/>
          <p:cNvSpPr/>
          <p:nvPr/>
        </p:nvSpPr>
        <p:spPr>
          <a:xfrm>
            <a:off x="10460480" y="505838"/>
            <a:ext cx="1731521" cy="2159541"/>
          </a:xfrm>
          <a:custGeom>
            <a:avLst/>
            <a:gdLst/>
            <a:ahLst/>
            <a:cxnLst/>
            <a:rect l="l" t="t" r="r" b="b"/>
            <a:pathLst>
              <a:path w="1731521" h="2159541" extrusionOk="0">
                <a:moveTo>
                  <a:pt x="953758" y="0"/>
                </a:moveTo>
                <a:lnTo>
                  <a:pt x="1731521" y="438909"/>
                </a:lnTo>
                <a:lnTo>
                  <a:pt x="1731521" y="1724628"/>
                </a:lnTo>
                <a:lnTo>
                  <a:pt x="956364" y="2159541"/>
                </a:lnTo>
                <a:lnTo>
                  <a:pt x="0" y="1623503"/>
                </a:lnTo>
                <a:lnTo>
                  <a:pt x="0" y="543733"/>
                </a:lnTo>
                <a:close/>
              </a:path>
            </a:pathLst>
          </a:custGeom>
          <a:noFill/>
          <a:ln w="19050" cap="flat" cmpd="sng">
            <a:solidFill>
              <a:srgbClr val="AEABA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4" name="Google Shape;34;p12"/>
          <p:cNvSpPr/>
          <p:nvPr/>
        </p:nvSpPr>
        <p:spPr>
          <a:xfrm>
            <a:off x="11498097" y="2436654"/>
            <a:ext cx="698022" cy="1868948"/>
          </a:xfrm>
          <a:custGeom>
            <a:avLst/>
            <a:gdLst/>
            <a:ahLst/>
            <a:cxnLst/>
            <a:rect l="l" t="t" r="r" b="b"/>
            <a:pathLst>
              <a:path w="698022" h="1868948" extrusionOk="0">
                <a:moveTo>
                  <a:pt x="698022" y="0"/>
                </a:moveTo>
                <a:lnTo>
                  <a:pt x="698022" y="1868948"/>
                </a:lnTo>
                <a:lnTo>
                  <a:pt x="0" y="1477709"/>
                </a:lnTo>
                <a:lnTo>
                  <a:pt x="0" y="397939"/>
                </a:lnTo>
                <a:close/>
              </a:path>
            </a:pathLst>
          </a:custGeom>
          <a:noFill/>
          <a:ln w="19050" cap="flat" cmpd="sng">
            <a:solidFill>
              <a:srgbClr val="AEABA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5" name="Google Shape;35;p12"/>
          <p:cNvSpPr/>
          <p:nvPr/>
        </p:nvSpPr>
        <p:spPr>
          <a:xfrm>
            <a:off x="10460480" y="4114794"/>
            <a:ext cx="1731521" cy="2159541"/>
          </a:xfrm>
          <a:custGeom>
            <a:avLst/>
            <a:gdLst/>
            <a:ahLst/>
            <a:cxnLst/>
            <a:rect l="l" t="t" r="r" b="b"/>
            <a:pathLst>
              <a:path w="1731521" h="2159541" extrusionOk="0">
                <a:moveTo>
                  <a:pt x="953758" y="0"/>
                </a:moveTo>
                <a:lnTo>
                  <a:pt x="1731521" y="438909"/>
                </a:lnTo>
                <a:lnTo>
                  <a:pt x="1731521" y="1724629"/>
                </a:lnTo>
                <a:lnTo>
                  <a:pt x="956364" y="2159541"/>
                </a:lnTo>
                <a:lnTo>
                  <a:pt x="0" y="1623503"/>
                </a:lnTo>
                <a:lnTo>
                  <a:pt x="0" y="543733"/>
                </a:lnTo>
                <a:close/>
              </a:path>
            </a:pathLst>
          </a:custGeom>
          <a:noFill/>
          <a:ln w="19050" cap="flat" cmpd="sng">
            <a:solidFill>
              <a:srgbClr val="AEABA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6" name="Google Shape;36;p12"/>
          <p:cNvSpPr/>
          <p:nvPr/>
        </p:nvSpPr>
        <p:spPr>
          <a:xfrm>
            <a:off x="5252937" y="2290859"/>
            <a:ext cx="1913128" cy="2159541"/>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rgbClr val="AEABA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7" name="Google Shape;37;p12"/>
          <p:cNvSpPr/>
          <p:nvPr/>
        </p:nvSpPr>
        <p:spPr>
          <a:xfrm>
            <a:off x="6310033" y="4056424"/>
            <a:ext cx="1913128" cy="2159541"/>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rgbClr val="AEABA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38" name="Google Shape;38;p12"/>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2"/>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528">
          <p15:clr>
            <a:srgbClr val="FBAE40"/>
          </p15:clr>
        </p15:guide>
        <p15:guide id="2"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with design">
  <p:cSld name="Title and Content with design">
    <p:spTree>
      <p:nvGrpSpPr>
        <p:cNvPr id="1" name="Shape 40"/>
        <p:cNvGrpSpPr/>
        <p:nvPr/>
      </p:nvGrpSpPr>
      <p:grpSpPr>
        <a:xfrm>
          <a:off x="0" y="0"/>
          <a:ext cx="0" cy="0"/>
          <a:chOff x="0" y="0"/>
          <a:chExt cx="0" cy="0"/>
        </a:xfrm>
      </p:grpSpPr>
      <p:sp>
        <p:nvSpPr>
          <p:cNvPr id="41" name="Google Shape;41;p13"/>
          <p:cNvSpPr txBox="1">
            <a:spLocks noGrp="1"/>
          </p:cNvSpPr>
          <p:nvPr>
            <p:ph type="title"/>
          </p:nvPr>
        </p:nvSpPr>
        <p:spPr>
          <a:xfrm>
            <a:off x="581709" y="721538"/>
            <a:ext cx="10889796" cy="1418998"/>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3"/>
          <p:cNvSpPr>
            <a:spLocks noGrp="1"/>
          </p:cNvSpPr>
          <p:nvPr>
            <p:ph type="tbl" idx="2"/>
          </p:nvPr>
        </p:nvSpPr>
        <p:spPr>
          <a:xfrm>
            <a:off x="581709" y="1614198"/>
            <a:ext cx="10889796" cy="4317856"/>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43" name="Google Shape;43;p13"/>
          <p:cNvSpPr/>
          <p:nvPr/>
        </p:nvSpPr>
        <p:spPr>
          <a:xfrm>
            <a:off x="10551278" y="4665388"/>
            <a:ext cx="603952" cy="681742"/>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ADC0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4" name="Google Shape;44;p13"/>
          <p:cNvSpPr/>
          <p:nvPr/>
        </p:nvSpPr>
        <p:spPr>
          <a:xfrm>
            <a:off x="10524774" y="5146146"/>
            <a:ext cx="1667226" cy="1711855"/>
          </a:xfrm>
          <a:custGeom>
            <a:avLst/>
            <a:gdLst/>
            <a:ahLst/>
            <a:cxnLst/>
            <a:rect l="l" t="t" r="r" b="b"/>
            <a:pathLst>
              <a:path w="1667226" h="1711855" extrusionOk="0">
                <a:moveTo>
                  <a:pt x="998834" y="0"/>
                </a:moveTo>
                <a:lnTo>
                  <a:pt x="1667226" y="373790"/>
                </a:lnTo>
                <a:lnTo>
                  <a:pt x="1667226" y="1711855"/>
                </a:lnTo>
                <a:lnTo>
                  <a:pt x="48502" y="1711855"/>
                </a:lnTo>
                <a:lnTo>
                  <a:pt x="0" y="1684915"/>
                </a:lnTo>
                <a:lnTo>
                  <a:pt x="0" y="564300"/>
                </a:lnTo>
                <a:close/>
              </a:path>
            </a:pathLst>
          </a:custGeom>
          <a:noFill/>
          <a:ln w="190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5" name="Google Shape;45;p13"/>
          <p:cNvSpPr/>
          <p:nvPr/>
        </p:nvSpPr>
        <p:spPr>
          <a:xfrm>
            <a:off x="10177285" y="5347130"/>
            <a:ext cx="748554" cy="856361"/>
          </a:xfrm>
          <a:custGeom>
            <a:avLst/>
            <a:gdLst/>
            <a:ahLst/>
            <a:cxnLst/>
            <a:rect l="l" t="t" r="r" b="b"/>
            <a:pathLst>
              <a:path w="4398682" h="5032188" extrusionOk="0">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
        <p:nvSpPr>
          <p:cNvPr id="46" name="Google Shape;46;p13"/>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13"/>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ank you">
  <p:cSld name="Thank you">
    <p:spTree>
      <p:nvGrpSpPr>
        <p:cNvPr id="1" name="Shape 48"/>
        <p:cNvGrpSpPr/>
        <p:nvPr/>
      </p:nvGrpSpPr>
      <p:grpSpPr>
        <a:xfrm>
          <a:off x="0" y="0"/>
          <a:ext cx="0" cy="0"/>
          <a:chOff x="0" y="0"/>
          <a:chExt cx="0" cy="0"/>
        </a:xfrm>
      </p:grpSpPr>
      <p:sp>
        <p:nvSpPr>
          <p:cNvPr id="49" name="Google Shape;49;p14"/>
          <p:cNvSpPr/>
          <p:nvPr/>
        </p:nvSpPr>
        <p:spPr>
          <a:xfrm>
            <a:off x="410352" y="12435"/>
            <a:ext cx="1455521" cy="1019127"/>
          </a:xfrm>
          <a:custGeom>
            <a:avLst/>
            <a:gdLst/>
            <a:ahLst/>
            <a:cxnLst/>
            <a:rect l="l" t="t" r="r" b="b"/>
            <a:pathLst>
              <a:path w="1455521" h="1019127" extrusionOk="0">
                <a:moveTo>
                  <a:pt x="219223" y="0"/>
                </a:moveTo>
                <a:lnTo>
                  <a:pt x="1236298" y="0"/>
                </a:lnTo>
                <a:lnTo>
                  <a:pt x="1455521" y="385779"/>
                </a:lnTo>
                <a:lnTo>
                  <a:pt x="1095615" y="1019127"/>
                </a:lnTo>
                <a:lnTo>
                  <a:pt x="359906" y="1019127"/>
                </a:lnTo>
                <a:lnTo>
                  <a:pt x="0" y="385779"/>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0" name="Google Shape;50;p14"/>
          <p:cNvSpPr/>
          <p:nvPr/>
        </p:nvSpPr>
        <p:spPr>
          <a:xfrm>
            <a:off x="1579486" y="450004"/>
            <a:ext cx="1455521" cy="1266696"/>
          </a:xfrm>
          <a:prstGeom prst="hexagon">
            <a:avLst>
              <a:gd name="adj" fmla="val 28413"/>
              <a:gd name="vf" fmla="val 115470"/>
            </a:avLst>
          </a:prstGeom>
          <a:solidFill>
            <a:srgbClr val="83A2C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1" name="Google Shape;51;p14"/>
          <p:cNvSpPr/>
          <p:nvPr/>
        </p:nvSpPr>
        <p:spPr>
          <a:xfrm>
            <a:off x="412218" y="1136470"/>
            <a:ext cx="1455521" cy="1266696"/>
          </a:xfrm>
          <a:prstGeom prst="hexagon">
            <a:avLst>
              <a:gd name="adj" fmla="val 28413"/>
              <a:gd name="vf" fmla="val 115470"/>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2" name="Google Shape;52;p14"/>
          <p:cNvSpPr/>
          <p:nvPr/>
        </p:nvSpPr>
        <p:spPr>
          <a:xfrm>
            <a:off x="1580070" y="1812437"/>
            <a:ext cx="1455521" cy="1266696"/>
          </a:xfrm>
          <a:prstGeom prst="hexagon">
            <a:avLst>
              <a:gd name="adj" fmla="val 28413"/>
              <a:gd name="vf" fmla="val 115470"/>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3" name="Google Shape;53;p14"/>
          <p:cNvSpPr/>
          <p:nvPr/>
        </p:nvSpPr>
        <p:spPr>
          <a:xfrm>
            <a:off x="3953772" y="4582171"/>
            <a:ext cx="1455521" cy="1266696"/>
          </a:xfrm>
          <a:prstGeom prst="hexagon">
            <a:avLst>
              <a:gd name="adj" fmla="val 28413"/>
              <a:gd name="vf" fmla="val 115470"/>
            </a:avLst>
          </a:prstGeom>
          <a:solidFill>
            <a:srgbClr val="83A2C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4" name="Google Shape;54;p14"/>
          <p:cNvSpPr/>
          <p:nvPr/>
        </p:nvSpPr>
        <p:spPr>
          <a:xfrm>
            <a:off x="3955762" y="5952136"/>
            <a:ext cx="1455521" cy="932559"/>
          </a:xfrm>
          <a:custGeom>
            <a:avLst/>
            <a:gdLst/>
            <a:ahLst/>
            <a:cxnLst/>
            <a:rect l="l" t="t" r="r" b="b"/>
            <a:pathLst>
              <a:path w="1455521" h="932559" extrusionOk="0">
                <a:moveTo>
                  <a:pt x="359906" y="0"/>
                </a:moveTo>
                <a:lnTo>
                  <a:pt x="1095615" y="0"/>
                </a:lnTo>
                <a:lnTo>
                  <a:pt x="1455521" y="633348"/>
                </a:lnTo>
                <a:lnTo>
                  <a:pt x="1285492" y="932559"/>
                </a:lnTo>
                <a:lnTo>
                  <a:pt x="170030" y="932559"/>
                </a:lnTo>
                <a:lnTo>
                  <a:pt x="0" y="633348"/>
                </a:lnTo>
                <a:close/>
              </a:path>
            </a:pathLst>
          </a:custGeom>
          <a:solidFill>
            <a:srgbClr val="D9E5F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5" name="Google Shape;55;p14"/>
          <p:cNvSpPr/>
          <p:nvPr/>
        </p:nvSpPr>
        <p:spPr>
          <a:xfrm>
            <a:off x="2783996" y="5245443"/>
            <a:ext cx="1455521" cy="1266696"/>
          </a:xfrm>
          <a:prstGeom prst="hexagon">
            <a:avLst>
              <a:gd name="adj" fmla="val 28413"/>
              <a:gd name="vf" fmla="val 115470"/>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6" name="Google Shape;56;p14"/>
          <p:cNvSpPr/>
          <p:nvPr/>
        </p:nvSpPr>
        <p:spPr>
          <a:xfrm>
            <a:off x="2767144" y="3880620"/>
            <a:ext cx="1455521" cy="1266696"/>
          </a:xfrm>
          <a:prstGeom prst="hexagon">
            <a:avLst>
              <a:gd name="adj" fmla="val 28413"/>
              <a:gd name="vf" fmla="val 115470"/>
            </a:avLst>
          </a:prstGeom>
          <a:solidFill>
            <a:srgbClr val="334C6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7" name="Google Shape;57;p14"/>
          <p:cNvSpPr/>
          <p:nvPr/>
        </p:nvSpPr>
        <p:spPr>
          <a:xfrm>
            <a:off x="3702" y="448131"/>
            <a:ext cx="678871" cy="1266696"/>
          </a:xfrm>
          <a:custGeom>
            <a:avLst/>
            <a:gdLst/>
            <a:ahLst/>
            <a:cxnLst/>
            <a:rect l="l" t="t" r="r" b="b"/>
            <a:pathLst>
              <a:path w="678871" h="1266696" extrusionOk="0">
                <a:moveTo>
                  <a:pt x="0" y="0"/>
                </a:moveTo>
                <a:lnTo>
                  <a:pt x="318965" y="0"/>
                </a:lnTo>
                <a:lnTo>
                  <a:pt x="678871" y="633348"/>
                </a:lnTo>
                <a:lnTo>
                  <a:pt x="318965" y="1266696"/>
                </a:lnTo>
                <a:lnTo>
                  <a:pt x="0" y="1266696"/>
                </a:lnTo>
                <a:close/>
              </a:path>
            </a:pathLst>
          </a:custGeom>
          <a:noFill/>
          <a:ln w="19050" cap="flat" cmpd="sng">
            <a:solidFill>
              <a:srgbClr val="8DA9D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8" name="Google Shape;58;p14"/>
          <p:cNvSpPr/>
          <p:nvPr/>
        </p:nvSpPr>
        <p:spPr>
          <a:xfrm>
            <a:off x="1580353" y="3182793"/>
            <a:ext cx="1455521" cy="1266696"/>
          </a:xfrm>
          <a:prstGeom prst="hexagon">
            <a:avLst>
              <a:gd name="adj" fmla="val 28413"/>
              <a:gd name="vf" fmla="val 115470"/>
            </a:avLst>
          </a:prstGeom>
          <a:noFill/>
          <a:ln w="190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59" name="Google Shape;59;p14"/>
          <p:cNvSpPr/>
          <p:nvPr/>
        </p:nvSpPr>
        <p:spPr>
          <a:xfrm>
            <a:off x="6334981" y="5962237"/>
            <a:ext cx="1455521" cy="901561"/>
          </a:xfrm>
          <a:custGeom>
            <a:avLst/>
            <a:gdLst/>
            <a:ahLst/>
            <a:cxnLst/>
            <a:rect l="l" t="t" r="r" b="b"/>
            <a:pathLst>
              <a:path w="1455521" h="901561" extrusionOk="0">
                <a:moveTo>
                  <a:pt x="359906" y="0"/>
                </a:moveTo>
                <a:lnTo>
                  <a:pt x="1095615" y="0"/>
                </a:lnTo>
                <a:lnTo>
                  <a:pt x="1455521" y="633348"/>
                </a:lnTo>
                <a:lnTo>
                  <a:pt x="1303107" y="901561"/>
                </a:lnTo>
                <a:lnTo>
                  <a:pt x="152415" y="901561"/>
                </a:lnTo>
                <a:lnTo>
                  <a:pt x="0" y="633348"/>
                </a:lnTo>
                <a:close/>
              </a:path>
            </a:pathLst>
          </a:custGeom>
          <a:noFill/>
          <a:ln w="19050" cap="flat" cmpd="sng">
            <a:solidFill>
              <a:srgbClr val="98432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60" name="Google Shape;60;p14"/>
          <p:cNvSpPr>
            <a:spLocks noGrp="1"/>
          </p:cNvSpPr>
          <p:nvPr>
            <p:ph type="pic" idx="2"/>
          </p:nvPr>
        </p:nvSpPr>
        <p:spPr>
          <a:xfrm>
            <a:off x="2754948" y="2502098"/>
            <a:ext cx="1465840" cy="1289394"/>
          </a:xfrm>
          <a:prstGeom prst="hexagon">
            <a:avLst>
              <a:gd name="adj" fmla="val 28349"/>
              <a:gd name="vf" fmla="val 115470"/>
            </a:avLst>
          </a:prstGeom>
          <a:noFill/>
          <a:ln>
            <a:noFill/>
          </a:ln>
        </p:spPr>
      </p:sp>
      <p:sp>
        <p:nvSpPr>
          <p:cNvPr id="61" name="Google Shape;61;p14"/>
          <p:cNvSpPr>
            <a:spLocks noGrp="1"/>
          </p:cNvSpPr>
          <p:nvPr>
            <p:ph type="pic" idx="3"/>
          </p:nvPr>
        </p:nvSpPr>
        <p:spPr>
          <a:xfrm>
            <a:off x="391110" y="2493385"/>
            <a:ext cx="1465840" cy="1289394"/>
          </a:xfrm>
          <a:prstGeom prst="hexagon">
            <a:avLst>
              <a:gd name="adj" fmla="val 28349"/>
              <a:gd name="vf" fmla="val 115470"/>
            </a:avLst>
          </a:prstGeom>
          <a:noFill/>
          <a:ln>
            <a:noFill/>
          </a:ln>
        </p:spPr>
      </p:sp>
      <p:sp>
        <p:nvSpPr>
          <p:cNvPr id="62" name="Google Shape;62;p14"/>
          <p:cNvSpPr>
            <a:spLocks noGrp="1"/>
          </p:cNvSpPr>
          <p:nvPr>
            <p:ph type="pic" idx="4"/>
          </p:nvPr>
        </p:nvSpPr>
        <p:spPr>
          <a:xfrm>
            <a:off x="5151412" y="5238680"/>
            <a:ext cx="1465840" cy="1289394"/>
          </a:xfrm>
          <a:prstGeom prst="hexagon">
            <a:avLst>
              <a:gd name="adj" fmla="val 28349"/>
              <a:gd name="vf" fmla="val 115470"/>
            </a:avLst>
          </a:prstGeom>
          <a:noFill/>
          <a:ln>
            <a:noFill/>
          </a:ln>
        </p:spPr>
      </p:sp>
      <p:sp>
        <p:nvSpPr>
          <p:cNvPr id="63" name="Google Shape;63;p14"/>
          <p:cNvSpPr>
            <a:spLocks noGrp="1"/>
          </p:cNvSpPr>
          <p:nvPr>
            <p:ph type="pic" idx="5"/>
          </p:nvPr>
        </p:nvSpPr>
        <p:spPr>
          <a:xfrm>
            <a:off x="3948599" y="3194928"/>
            <a:ext cx="1465840" cy="1289394"/>
          </a:xfrm>
          <a:prstGeom prst="hexagon">
            <a:avLst>
              <a:gd name="adj" fmla="val 28349"/>
              <a:gd name="vf" fmla="val 115470"/>
            </a:avLst>
          </a:prstGeom>
          <a:noFill/>
          <a:ln>
            <a:noFill/>
          </a:ln>
        </p:spPr>
      </p:sp>
      <p:sp>
        <p:nvSpPr>
          <p:cNvPr id="64" name="Google Shape;64;p14" descr="Click icon to add picture"/>
          <p:cNvSpPr txBox="1">
            <a:spLocks noGrp="1"/>
          </p:cNvSpPr>
          <p:nvPr>
            <p:ph type="body" idx="1"/>
          </p:nvPr>
        </p:nvSpPr>
        <p:spPr>
          <a:xfrm>
            <a:off x="6096000" y="3093990"/>
            <a:ext cx="3034145" cy="1879791"/>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lt1"/>
              </a:buClr>
              <a:buSzPts val="1800"/>
              <a:buNone/>
              <a:defRPr sz="1800" b="0">
                <a:solidFill>
                  <a:schemeClr val="lt1"/>
                </a:solidFil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5" name="Google Shape;65;p14"/>
          <p:cNvSpPr txBox="1">
            <a:spLocks noGrp="1"/>
          </p:cNvSpPr>
          <p:nvPr>
            <p:ph type="title"/>
          </p:nvPr>
        </p:nvSpPr>
        <p:spPr>
          <a:xfrm>
            <a:off x="6096000" y="1703538"/>
            <a:ext cx="5055698" cy="1325563"/>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14"/>
          <p:cNvSpPr/>
          <p:nvPr/>
        </p:nvSpPr>
        <p:spPr>
          <a:xfrm>
            <a:off x="-6538" y="1815084"/>
            <a:ext cx="697438" cy="1266696"/>
          </a:xfrm>
          <a:custGeom>
            <a:avLst/>
            <a:gdLst/>
            <a:ahLst/>
            <a:cxnLst/>
            <a:rect l="l" t="t" r="r" b="b"/>
            <a:pathLst>
              <a:path w="697438" h="1266696" extrusionOk="0">
                <a:moveTo>
                  <a:pt x="8792" y="8793"/>
                </a:moveTo>
                <a:lnTo>
                  <a:pt x="337532" y="0"/>
                </a:lnTo>
                <a:lnTo>
                  <a:pt x="697438" y="633348"/>
                </a:lnTo>
                <a:lnTo>
                  <a:pt x="337532" y="1266696"/>
                </a:lnTo>
                <a:lnTo>
                  <a:pt x="0" y="1266696"/>
                </a:lnTo>
                <a:cubicBezTo>
                  <a:pt x="0" y="844464"/>
                  <a:pt x="8792" y="431025"/>
                  <a:pt x="8792" y="8793"/>
                </a:cubicBezTo>
                <a:close/>
              </a:path>
            </a:pathLst>
          </a:custGeom>
          <a:noFill/>
          <a:ln w="19050" cap="flat" cmpd="sng">
            <a:solidFill>
              <a:srgbClr val="D5DFE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自定义版式">
  <p:cSld name="1_自定义版式">
    <p:spTree>
      <p:nvGrpSpPr>
        <p:cNvPr id="1" name="Shape 83"/>
        <p:cNvGrpSpPr/>
        <p:nvPr/>
      </p:nvGrpSpPr>
      <p:grpSpPr>
        <a:xfrm>
          <a:off x="0" y="0"/>
          <a:ext cx="0" cy="0"/>
          <a:chOff x="0" y="0"/>
          <a:chExt cx="0" cy="0"/>
        </a:xfrm>
      </p:grpSpPr>
      <p:sp>
        <p:nvSpPr>
          <p:cNvPr id="84" name="Google Shape;84;p16"/>
          <p:cNvSpPr txBox="1">
            <a:spLocks noGrp="1"/>
          </p:cNvSpPr>
          <p:nvPr>
            <p:ph type="title"/>
          </p:nvPr>
        </p:nvSpPr>
        <p:spPr>
          <a:xfrm>
            <a:off x="509574" y="2096892"/>
            <a:ext cx="5117162"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16"/>
          <p:cNvSpPr txBox="1">
            <a:spLocks noGrp="1"/>
          </p:cNvSpPr>
          <p:nvPr>
            <p:ph type="body" idx="1"/>
          </p:nvPr>
        </p:nvSpPr>
        <p:spPr>
          <a:xfrm>
            <a:off x="509574" y="3435546"/>
            <a:ext cx="4260180" cy="129453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lt1"/>
              </a:buClr>
              <a:buSzPts val="1500"/>
              <a:buNone/>
              <a:defRPr sz="1500" b="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6" name="Google Shape;86;p16"/>
          <p:cNvSpPr>
            <a:spLocks noGrp="1"/>
          </p:cNvSpPr>
          <p:nvPr>
            <p:ph type="pic" idx="2"/>
          </p:nvPr>
        </p:nvSpPr>
        <p:spPr>
          <a:xfrm>
            <a:off x="5745001" y="0"/>
            <a:ext cx="6446999" cy="6858000"/>
          </a:xfrm>
          <a:prstGeom prst="rect">
            <a:avLst/>
          </a:prstGeom>
          <a:noFill/>
          <a:ln>
            <a:noFill/>
          </a:ln>
        </p:spPr>
      </p:sp>
      <p:sp>
        <p:nvSpPr>
          <p:cNvPr id="87" name="Google Shape;87;p16"/>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16"/>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6710510" y="2016579"/>
            <a:ext cx="4441188" cy="2775857"/>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17"/>
          <p:cNvSpPr/>
          <p:nvPr/>
        </p:nvSpPr>
        <p:spPr>
          <a:xfrm rot="5400000">
            <a:off x="1308232" y="2004972"/>
            <a:ext cx="3593592" cy="2880360"/>
          </a:xfrm>
          <a:prstGeom prst="hexagon">
            <a:avLst>
              <a:gd name="adj" fmla="val 31211"/>
              <a:gd name="vf" fmla="val 11547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92" name="Google Shape;92;p17" descr="Click icon to add picture"/>
          <p:cNvSpPr txBox="1">
            <a:spLocks noGrp="1"/>
          </p:cNvSpPr>
          <p:nvPr>
            <p:ph type="body" idx="1"/>
          </p:nvPr>
        </p:nvSpPr>
        <p:spPr>
          <a:xfrm>
            <a:off x="2319235" y="2911781"/>
            <a:ext cx="1570612" cy="1070829"/>
          </a:xfrm>
          <a:prstGeom prst="rect">
            <a:avLst/>
          </a:prstGeom>
          <a:noFill/>
          <a:ln>
            <a:noFill/>
          </a:ln>
        </p:spPr>
        <p:txBody>
          <a:bodyPr spcFirstLastPara="1" wrap="square" lIns="91425" tIns="45700" rIns="91425" bIns="45700" anchor="t" anchorCtr="0">
            <a:noAutofit/>
          </a:bodyPr>
          <a:lstStyle>
            <a:lvl1pPr marL="457200" lvl="0" indent="-228600" algn="ctr">
              <a:lnSpc>
                <a:spcPct val="113000"/>
              </a:lnSpc>
              <a:spcBef>
                <a:spcPts val="1000"/>
              </a:spcBef>
              <a:spcAft>
                <a:spcPts val="0"/>
              </a:spcAft>
              <a:buClr>
                <a:schemeClr val="dk2"/>
              </a:buClr>
              <a:buSzPts val="1800"/>
              <a:buNone/>
              <a:defRPr sz="1800" b="1" cap="none">
                <a:solidFill>
                  <a:schemeClr val="dk2"/>
                </a:solidFil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17"/>
          <p:cNvSpPr>
            <a:spLocks noGrp="1"/>
          </p:cNvSpPr>
          <p:nvPr>
            <p:ph type="pic" idx="2"/>
          </p:nvPr>
        </p:nvSpPr>
        <p:spPr>
          <a:xfrm>
            <a:off x="581710" y="555648"/>
            <a:ext cx="5045662" cy="5783096"/>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94"/>
        <p:cNvGrpSpPr/>
        <p:nvPr/>
      </p:nvGrpSpPr>
      <p:grpSpPr>
        <a:xfrm>
          <a:off x="0" y="0"/>
          <a:ext cx="0" cy="0"/>
          <a:chOff x="0" y="0"/>
          <a:chExt cx="0" cy="0"/>
        </a:xfrm>
      </p:grpSpPr>
      <p:sp>
        <p:nvSpPr>
          <p:cNvPr id="95" name="Google Shape;95;p18"/>
          <p:cNvSpPr txBox="1">
            <a:spLocks noGrp="1"/>
          </p:cNvSpPr>
          <p:nvPr>
            <p:ph type="title"/>
          </p:nvPr>
        </p:nvSpPr>
        <p:spPr>
          <a:xfrm>
            <a:off x="587829" y="507076"/>
            <a:ext cx="10515600" cy="1115434"/>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6" name="Google Shape;96;p18"/>
          <p:cNvSpPr>
            <a:spLocks noGrp="1"/>
          </p:cNvSpPr>
          <p:nvPr>
            <p:ph type="chart" idx="2"/>
          </p:nvPr>
        </p:nvSpPr>
        <p:spPr>
          <a:xfrm>
            <a:off x="587829" y="1622510"/>
            <a:ext cx="10889796" cy="4155757"/>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lt1"/>
              </a:buClr>
              <a:buSzPts val="2000"/>
              <a:buFont typeface="Arial"/>
              <a:buChar char="•"/>
              <a:defRPr sz="2000" b="0" i="0" u="none" strike="noStrike" cap="none">
                <a:solidFill>
                  <a:schemeClr val="lt1"/>
                </a:solidFill>
                <a:latin typeface="Arial"/>
                <a:ea typeface="Arial"/>
                <a:cs typeface="Arial"/>
                <a:sym typeface="Arial"/>
              </a:defRPr>
            </a:lvl1pPr>
            <a:lvl2pPr marR="0" lvl="1"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Arial"/>
                <a:ea typeface="Arial"/>
                <a:cs typeface="Arial"/>
                <a:sym typeface="Arial"/>
              </a:defRPr>
            </a:lvl2pPr>
            <a:lvl3pPr marR="0" lvl="2"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Arial"/>
                <a:ea typeface="Arial"/>
                <a:cs typeface="Arial"/>
                <a:sym typeface="Arial"/>
              </a:defRPr>
            </a:lvl3pPr>
            <a:lvl4pPr marR="0" lvl="3"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Arial"/>
                <a:ea typeface="Arial"/>
                <a:cs typeface="Arial"/>
                <a:sym typeface="Arial"/>
              </a:defRPr>
            </a:lvl4pPr>
            <a:lvl5pPr marR="0" lvl="4"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7" name="Google Shape;97;p18"/>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18"/>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
  <p:cSld name="Quote ">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6099079" y="1856195"/>
            <a:ext cx="4518122" cy="1688906"/>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lt1"/>
              </a:buClr>
              <a:buSzPts val="2700"/>
              <a:buFont typeface="Arial"/>
              <a:buNone/>
              <a:defRPr sz="2700">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19"/>
          <p:cNvSpPr txBox="1">
            <a:spLocks noGrp="1"/>
          </p:cNvSpPr>
          <p:nvPr>
            <p:ph type="body" idx="1"/>
          </p:nvPr>
        </p:nvSpPr>
        <p:spPr>
          <a:xfrm>
            <a:off x="6095999" y="3695015"/>
            <a:ext cx="4672693" cy="1688906"/>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accent2"/>
              </a:buClr>
              <a:buSzPts val="1500"/>
              <a:buNone/>
              <a:defRPr sz="1500" b="0">
                <a:solidFill>
                  <a:schemeClr val="accent2"/>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2" name="Google Shape;102;p19"/>
          <p:cNvSpPr/>
          <p:nvPr/>
        </p:nvSpPr>
        <p:spPr>
          <a:xfrm>
            <a:off x="3843559" y="722518"/>
            <a:ext cx="1244907" cy="1405252"/>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ADC0D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03" name="Google Shape;103;p19"/>
          <p:cNvSpPr/>
          <p:nvPr/>
        </p:nvSpPr>
        <p:spPr>
          <a:xfrm>
            <a:off x="1223929" y="1436914"/>
            <a:ext cx="2857005" cy="3269776"/>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lt1"/>
              </a:solidFill>
              <a:latin typeface="Arial"/>
              <a:ea typeface="Arial"/>
              <a:cs typeface="Arial"/>
              <a:sym typeface="Arial"/>
            </a:endParaRPr>
          </a:p>
        </p:txBody>
      </p:sp>
      <p:sp>
        <p:nvSpPr>
          <p:cNvPr id="104" name="Google Shape;104;p19"/>
          <p:cNvSpPr/>
          <p:nvPr/>
        </p:nvSpPr>
        <p:spPr>
          <a:xfrm>
            <a:off x="758702" y="3457554"/>
            <a:ext cx="1208037" cy="1381756"/>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05" name="Google Shape;105;p19"/>
          <p:cNvSpPr/>
          <p:nvPr/>
        </p:nvSpPr>
        <p:spPr>
          <a:xfrm>
            <a:off x="2917915" y="4662164"/>
            <a:ext cx="663381" cy="758922"/>
          </a:xfrm>
          <a:custGeom>
            <a:avLst/>
            <a:gdLst/>
            <a:ahLst/>
            <a:cxnLst/>
            <a:rect l="l" t="t" r="r" b="b"/>
            <a:pathLst>
              <a:path w="4398682" h="5032188" extrusionOk="0">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
        <p:nvSpPr>
          <p:cNvPr id="106" name="Google Shape;106;p19"/>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7" name="Google Shape;107;p19"/>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8 Team Members">
  <p:cSld name="8 Team Members">
    <p:spTree>
      <p:nvGrpSpPr>
        <p:cNvPr id="1" name="Shape 108"/>
        <p:cNvGrpSpPr/>
        <p:nvPr/>
      </p:nvGrpSpPr>
      <p:grpSpPr>
        <a:xfrm>
          <a:off x="0" y="0"/>
          <a:ext cx="0" cy="0"/>
          <a:chOff x="0" y="0"/>
          <a:chExt cx="0" cy="0"/>
        </a:xfrm>
      </p:grpSpPr>
      <p:sp>
        <p:nvSpPr>
          <p:cNvPr id="109" name="Google Shape;109;p20"/>
          <p:cNvSpPr txBox="1">
            <a:spLocks noGrp="1"/>
          </p:cNvSpPr>
          <p:nvPr>
            <p:ph type="title"/>
          </p:nvPr>
        </p:nvSpPr>
        <p:spPr>
          <a:xfrm>
            <a:off x="509574" y="2367293"/>
            <a:ext cx="3909993" cy="3629708"/>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0" name="Google Shape;110;p20"/>
          <p:cNvSpPr>
            <a:spLocks noGrp="1"/>
          </p:cNvSpPr>
          <p:nvPr>
            <p:ph type="pic" idx="2"/>
          </p:nvPr>
        </p:nvSpPr>
        <p:spPr>
          <a:xfrm>
            <a:off x="4269796" y="436455"/>
            <a:ext cx="1173264" cy="1357920"/>
          </a:xfrm>
          <a:prstGeom prst="rect">
            <a:avLst/>
          </a:prstGeom>
          <a:noFill/>
          <a:ln>
            <a:noFill/>
          </a:ln>
        </p:spPr>
      </p:sp>
      <p:sp>
        <p:nvSpPr>
          <p:cNvPr id="111" name="Google Shape;111;p20" descr="Click icon to add picture"/>
          <p:cNvSpPr txBox="1">
            <a:spLocks noGrp="1"/>
          </p:cNvSpPr>
          <p:nvPr>
            <p:ph type="body" idx="1"/>
          </p:nvPr>
        </p:nvSpPr>
        <p:spPr>
          <a:xfrm>
            <a:off x="5520210" y="522515"/>
            <a:ext cx="2289842" cy="626551"/>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lt1"/>
              </a:buClr>
              <a:buSzPts val="1800"/>
              <a:buNone/>
              <a:defRPr sz="1800" b="1"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2" name="Google Shape;112;p20"/>
          <p:cNvSpPr txBox="1">
            <a:spLocks noGrp="1"/>
          </p:cNvSpPr>
          <p:nvPr>
            <p:ph type="body" idx="3"/>
          </p:nvPr>
        </p:nvSpPr>
        <p:spPr>
          <a:xfrm>
            <a:off x="5520211" y="1165881"/>
            <a:ext cx="2289842" cy="506399"/>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0"/>
              </a:spcBef>
              <a:spcAft>
                <a:spcPts val="0"/>
              </a:spcAft>
              <a:buClr>
                <a:schemeClr val="lt1"/>
              </a:buClr>
              <a:buSzPts val="1400"/>
              <a:buNone/>
              <a:defRPr sz="1400" b="0"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3" name="Google Shape;113;p20"/>
          <p:cNvSpPr>
            <a:spLocks noGrp="1"/>
          </p:cNvSpPr>
          <p:nvPr>
            <p:ph type="pic" idx="4"/>
          </p:nvPr>
        </p:nvSpPr>
        <p:spPr>
          <a:xfrm>
            <a:off x="8059916" y="436455"/>
            <a:ext cx="1173264" cy="1357920"/>
          </a:xfrm>
          <a:prstGeom prst="rect">
            <a:avLst/>
          </a:prstGeom>
          <a:noFill/>
          <a:ln>
            <a:noFill/>
          </a:ln>
        </p:spPr>
      </p:sp>
      <p:sp>
        <p:nvSpPr>
          <p:cNvPr id="114" name="Google Shape;114;p20" descr="Click icon to add picture"/>
          <p:cNvSpPr txBox="1">
            <a:spLocks noGrp="1"/>
          </p:cNvSpPr>
          <p:nvPr>
            <p:ph type="body" idx="5"/>
          </p:nvPr>
        </p:nvSpPr>
        <p:spPr>
          <a:xfrm>
            <a:off x="9309889" y="642667"/>
            <a:ext cx="2098039" cy="506399"/>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lt1"/>
              </a:buClr>
              <a:buSzPts val="1800"/>
              <a:buNone/>
              <a:defRPr sz="1800" b="1"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5" name="Google Shape;115;p20"/>
          <p:cNvSpPr txBox="1">
            <a:spLocks noGrp="1"/>
          </p:cNvSpPr>
          <p:nvPr>
            <p:ph type="body" idx="6"/>
          </p:nvPr>
        </p:nvSpPr>
        <p:spPr>
          <a:xfrm>
            <a:off x="9309891" y="1165881"/>
            <a:ext cx="2098038" cy="506399"/>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lt1"/>
              </a:buClr>
              <a:buSzPts val="1400"/>
              <a:buNone/>
              <a:defRPr sz="1400" b="0"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6" name="Google Shape;116;p20"/>
          <p:cNvSpPr>
            <a:spLocks noGrp="1"/>
          </p:cNvSpPr>
          <p:nvPr>
            <p:ph type="pic" idx="7"/>
          </p:nvPr>
        </p:nvSpPr>
        <p:spPr>
          <a:xfrm>
            <a:off x="4269796" y="2004222"/>
            <a:ext cx="1173264" cy="1357920"/>
          </a:xfrm>
          <a:prstGeom prst="rect">
            <a:avLst/>
          </a:prstGeom>
          <a:noFill/>
          <a:ln>
            <a:noFill/>
          </a:ln>
        </p:spPr>
      </p:sp>
      <p:sp>
        <p:nvSpPr>
          <p:cNvPr id="117" name="Google Shape;117;p20" descr="Click icon to add picture"/>
          <p:cNvSpPr txBox="1">
            <a:spLocks noGrp="1"/>
          </p:cNvSpPr>
          <p:nvPr>
            <p:ph type="body" idx="8"/>
          </p:nvPr>
        </p:nvSpPr>
        <p:spPr>
          <a:xfrm>
            <a:off x="5520210" y="2105171"/>
            <a:ext cx="2193021" cy="617418"/>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lt1"/>
              </a:buClr>
              <a:buSzPts val="1800"/>
              <a:buNone/>
              <a:defRPr sz="1800" b="1"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8" name="Google Shape;118;p20"/>
          <p:cNvSpPr txBox="1">
            <a:spLocks noGrp="1"/>
          </p:cNvSpPr>
          <p:nvPr>
            <p:ph type="body" idx="9"/>
          </p:nvPr>
        </p:nvSpPr>
        <p:spPr>
          <a:xfrm>
            <a:off x="5520212" y="2739721"/>
            <a:ext cx="2193021" cy="506399"/>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lt1"/>
              </a:buClr>
              <a:buSzPts val="1400"/>
              <a:buNone/>
              <a:defRPr sz="1400" b="0"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9" name="Google Shape;119;p20"/>
          <p:cNvSpPr>
            <a:spLocks noGrp="1"/>
          </p:cNvSpPr>
          <p:nvPr>
            <p:ph type="pic" idx="13"/>
          </p:nvPr>
        </p:nvSpPr>
        <p:spPr>
          <a:xfrm>
            <a:off x="8059916" y="2004222"/>
            <a:ext cx="1173264" cy="1357920"/>
          </a:xfrm>
          <a:prstGeom prst="rect">
            <a:avLst/>
          </a:prstGeom>
          <a:noFill/>
          <a:ln>
            <a:noFill/>
          </a:ln>
        </p:spPr>
      </p:sp>
      <p:sp>
        <p:nvSpPr>
          <p:cNvPr id="120" name="Google Shape;120;p20" descr="Click icon to add picture"/>
          <p:cNvSpPr txBox="1">
            <a:spLocks noGrp="1"/>
          </p:cNvSpPr>
          <p:nvPr>
            <p:ph type="body" idx="14"/>
          </p:nvPr>
        </p:nvSpPr>
        <p:spPr>
          <a:xfrm>
            <a:off x="9309890" y="2032203"/>
            <a:ext cx="2098039" cy="701144"/>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lt1"/>
              </a:buClr>
              <a:buSzPts val="1800"/>
              <a:buNone/>
              <a:defRPr sz="1800" b="1"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1" name="Google Shape;121;p20"/>
          <p:cNvSpPr txBox="1">
            <a:spLocks noGrp="1"/>
          </p:cNvSpPr>
          <p:nvPr>
            <p:ph type="body" idx="15"/>
          </p:nvPr>
        </p:nvSpPr>
        <p:spPr>
          <a:xfrm>
            <a:off x="9309890" y="2746407"/>
            <a:ext cx="2098038" cy="506399"/>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lt1"/>
              </a:buClr>
              <a:buSzPts val="1400"/>
              <a:buNone/>
              <a:defRPr sz="1400" b="0"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2" name="Google Shape;122;p20"/>
          <p:cNvSpPr>
            <a:spLocks noGrp="1"/>
          </p:cNvSpPr>
          <p:nvPr>
            <p:ph type="pic" idx="16"/>
          </p:nvPr>
        </p:nvSpPr>
        <p:spPr>
          <a:xfrm>
            <a:off x="4269796" y="3571991"/>
            <a:ext cx="1173264" cy="1357920"/>
          </a:xfrm>
          <a:prstGeom prst="rect">
            <a:avLst/>
          </a:prstGeom>
          <a:noFill/>
          <a:ln>
            <a:noFill/>
          </a:ln>
        </p:spPr>
      </p:sp>
      <p:sp>
        <p:nvSpPr>
          <p:cNvPr id="123" name="Google Shape;123;p20" descr="Click icon to add picture"/>
          <p:cNvSpPr txBox="1">
            <a:spLocks noGrp="1"/>
          </p:cNvSpPr>
          <p:nvPr>
            <p:ph type="body" idx="17"/>
          </p:nvPr>
        </p:nvSpPr>
        <p:spPr>
          <a:xfrm>
            <a:off x="5520210" y="3775516"/>
            <a:ext cx="2098039" cy="506399"/>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lt1"/>
              </a:buClr>
              <a:buSzPts val="1800"/>
              <a:buNone/>
              <a:defRPr sz="1800" b="1"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4" name="Google Shape;124;p20"/>
          <p:cNvSpPr txBox="1">
            <a:spLocks noGrp="1"/>
          </p:cNvSpPr>
          <p:nvPr>
            <p:ph type="body" idx="18"/>
          </p:nvPr>
        </p:nvSpPr>
        <p:spPr>
          <a:xfrm>
            <a:off x="5520211" y="4312077"/>
            <a:ext cx="2098038" cy="506399"/>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lt1"/>
              </a:buClr>
              <a:buSzPts val="1400"/>
              <a:buNone/>
              <a:defRPr sz="1400" b="0"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5" name="Google Shape;125;p20"/>
          <p:cNvSpPr>
            <a:spLocks noGrp="1"/>
          </p:cNvSpPr>
          <p:nvPr>
            <p:ph type="pic" idx="19"/>
          </p:nvPr>
        </p:nvSpPr>
        <p:spPr>
          <a:xfrm>
            <a:off x="8059916" y="3571991"/>
            <a:ext cx="1173264" cy="1357920"/>
          </a:xfrm>
          <a:prstGeom prst="rect">
            <a:avLst/>
          </a:prstGeom>
          <a:noFill/>
          <a:ln>
            <a:noFill/>
          </a:ln>
        </p:spPr>
      </p:sp>
      <p:sp>
        <p:nvSpPr>
          <p:cNvPr id="126" name="Google Shape;126;p20" descr="Click icon to add picture"/>
          <p:cNvSpPr txBox="1">
            <a:spLocks noGrp="1"/>
          </p:cNvSpPr>
          <p:nvPr>
            <p:ph type="body" idx="20"/>
          </p:nvPr>
        </p:nvSpPr>
        <p:spPr>
          <a:xfrm>
            <a:off x="9309889" y="3775516"/>
            <a:ext cx="2098039" cy="506399"/>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lt1"/>
              </a:buClr>
              <a:buSzPts val="1800"/>
              <a:buNone/>
              <a:defRPr sz="1800" b="1"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7" name="Google Shape;127;p20"/>
          <p:cNvSpPr txBox="1">
            <a:spLocks noGrp="1"/>
          </p:cNvSpPr>
          <p:nvPr>
            <p:ph type="body" idx="21"/>
          </p:nvPr>
        </p:nvSpPr>
        <p:spPr>
          <a:xfrm>
            <a:off x="9309891" y="4312077"/>
            <a:ext cx="2098038" cy="506399"/>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lt1"/>
              </a:buClr>
              <a:buSzPts val="1400"/>
              <a:buNone/>
              <a:defRPr sz="1400" b="0"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8" name="Google Shape;128;p20"/>
          <p:cNvSpPr>
            <a:spLocks noGrp="1"/>
          </p:cNvSpPr>
          <p:nvPr>
            <p:ph type="pic" idx="22"/>
          </p:nvPr>
        </p:nvSpPr>
        <p:spPr>
          <a:xfrm>
            <a:off x="4269796" y="5153614"/>
            <a:ext cx="1173264" cy="1357920"/>
          </a:xfrm>
          <a:prstGeom prst="rect">
            <a:avLst/>
          </a:prstGeom>
          <a:noFill/>
          <a:ln>
            <a:noFill/>
          </a:ln>
        </p:spPr>
      </p:sp>
      <p:sp>
        <p:nvSpPr>
          <p:cNvPr id="129" name="Google Shape;129;p20" descr="Click icon to add picture"/>
          <p:cNvSpPr txBox="1">
            <a:spLocks noGrp="1"/>
          </p:cNvSpPr>
          <p:nvPr>
            <p:ph type="body" idx="23"/>
          </p:nvPr>
        </p:nvSpPr>
        <p:spPr>
          <a:xfrm>
            <a:off x="5520210" y="5369449"/>
            <a:ext cx="2098039" cy="506399"/>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lt1"/>
              </a:buClr>
              <a:buSzPts val="1800"/>
              <a:buNone/>
              <a:defRPr sz="1800" b="1"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0" name="Google Shape;130;p20"/>
          <p:cNvSpPr txBox="1">
            <a:spLocks noGrp="1"/>
          </p:cNvSpPr>
          <p:nvPr>
            <p:ph type="body" idx="24"/>
          </p:nvPr>
        </p:nvSpPr>
        <p:spPr>
          <a:xfrm>
            <a:off x="5520211" y="5901594"/>
            <a:ext cx="2098038" cy="506399"/>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lt1"/>
              </a:buClr>
              <a:buSzPts val="1400"/>
              <a:buNone/>
              <a:defRPr sz="1400" b="0"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1" name="Google Shape;131;p20"/>
          <p:cNvSpPr>
            <a:spLocks noGrp="1"/>
          </p:cNvSpPr>
          <p:nvPr>
            <p:ph type="pic" idx="25"/>
          </p:nvPr>
        </p:nvSpPr>
        <p:spPr>
          <a:xfrm>
            <a:off x="8059916" y="5153614"/>
            <a:ext cx="1173264" cy="1357920"/>
          </a:xfrm>
          <a:prstGeom prst="rect">
            <a:avLst/>
          </a:prstGeom>
          <a:noFill/>
          <a:ln>
            <a:noFill/>
          </a:ln>
        </p:spPr>
      </p:sp>
      <p:sp>
        <p:nvSpPr>
          <p:cNvPr id="132" name="Google Shape;132;p20" descr="Click icon to add picture"/>
          <p:cNvSpPr txBox="1">
            <a:spLocks noGrp="1"/>
          </p:cNvSpPr>
          <p:nvPr>
            <p:ph type="body" idx="26"/>
          </p:nvPr>
        </p:nvSpPr>
        <p:spPr>
          <a:xfrm>
            <a:off x="9313612" y="5369449"/>
            <a:ext cx="2098039" cy="506399"/>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lt1"/>
              </a:buClr>
              <a:buSzPts val="1800"/>
              <a:buNone/>
              <a:defRPr sz="1800" b="1"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3" name="Google Shape;133;p20"/>
          <p:cNvSpPr txBox="1">
            <a:spLocks noGrp="1"/>
          </p:cNvSpPr>
          <p:nvPr>
            <p:ph type="body" idx="27"/>
          </p:nvPr>
        </p:nvSpPr>
        <p:spPr>
          <a:xfrm>
            <a:off x="9309891" y="5901594"/>
            <a:ext cx="2098038" cy="506399"/>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lt1"/>
              </a:buClr>
              <a:buSzPts val="1400"/>
              <a:buNone/>
              <a:defRPr sz="1400" b="0" i="0">
                <a:solidFill>
                  <a:schemeClr val="lt1"/>
                </a:solidFill>
                <a:latin typeface="Arial"/>
                <a:ea typeface="Arial"/>
                <a:cs typeface="Arial"/>
                <a:sym typeface="Arial"/>
              </a:defRPr>
            </a:lvl1pPr>
            <a:lvl2pPr marL="914400" lvl="1" indent="-292100" algn="l">
              <a:lnSpc>
                <a:spcPct val="90000"/>
              </a:lnSpc>
              <a:spcBef>
                <a:spcPts val="500"/>
              </a:spcBef>
              <a:spcAft>
                <a:spcPts val="0"/>
              </a:spcAft>
              <a:buClr>
                <a:schemeClr val="lt1"/>
              </a:buClr>
              <a:buSzPts val="1000"/>
              <a:buChar char="•"/>
              <a:defRPr sz="1000"/>
            </a:lvl2pPr>
            <a:lvl3pPr marL="1371600" lvl="2" indent="-285750" algn="l">
              <a:lnSpc>
                <a:spcPct val="90000"/>
              </a:lnSpc>
              <a:spcBef>
                <a:spcPts val="500"/>
              </a:spcBef>
              <a:spcAft>
                <a:spcPts val="0"/>
              </a:spcAft>
              <a:buClr>
                <a:schemeClr val="lt1"/>
              </a:buClr>
              <a:buSzPts val="900"/>
              <a:buChar char="•"/>
              <a:defRPr sz="900"/>
            </a:lvl3pPr>
            <a:lvl4pPr marL="1828800" lvl="3" indent="-279400" algn="l">
              <a:lnSpc>
                <a:spcPct val="90000"/>
              </a:lnSpc>
              <a:spcBef>
                <a:spcPts val="500"/>
              </a:spcBef>
              <a:spcAft>
                <a:spcPts val="0"/>
              </a:spcAft>
              <a:buClr>
                <a:schemeClr val="lt1"/>
              </a:buClr>
              <a:buSzPts val="800"/>
              <a:buChar char="•"/>
              <a:defRPr sz="800"/>
            </a:lvl4pPr>
            <a:lvl5pPr marL="2286000" lvl="4" indent="-279400" algn="l">
              <a:lnSpc>
                <a:spcPct val="90000"/>
              </a:lnSpc>
              <a:spcBef>
                <a:spcPts val="500"/>
              </a:spcBef>
              <a:spcAft>
                <a:spcPts val="0"/>
              </a:spcAft>
              <a:buClr>
                <a:schemeClr val="lt1"/>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4" name="Google Shape;134;p20"/>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5" name="Google Shape;135;p20"/>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9"/>
        <p:cNvGrpSpPr/>
        <p:nvPr/>
      </p:nvGrpSpPr>
      <p:grpSpPr>
        <a:xfrm>
          <a:off x="0" y="0"/>
          <a:ext cx="0" cy="0"/>
          <a:chOff x="0" y="0"/>
          <a:chExt cx="0" cy="0"/>
        </a:xfrm>
      </p:grpSpPr>
      <p:sp>
        <p:nvSpPr>
          <p:cNvPr id="10" name="Google Shape;10;p10"/>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marR="0" lvl="0" indent="0" algn="ct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11" name="Google Shape;11;p1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355600" algn="l" rtl="0">
              <a:lnSpc>
                <a:spcPct val="90000"/>
              </a:lnSpc>
              <a:spcBef>
                <a:spcPts val="1000"/>
              </a:spcBef>
              <a:spcAft>
                <a:spcPts val="0"/>
              </a:spcAft>
              <a:buClr>
                <a:schemeClr val="lt1"/>
              </a:buClr>
              <a:buSzPts val="2000"/>
              <a:buFont typeface="Arial"/>
              <a:buChar char="•"/>
              <a:defRPr sz="2000" b="0" i="0" u="none" strike="noStrike" cap="none">
                <a:solidFill>
                  <a:schemeClr val="lt1"/>
                </a:solidFill>
                <a:latin typeface="Arial"/>
                <a:ea typeface="Arial"/>
                <a:cs typeface="Arial"/>
                <a:sym typeface="Arial"/>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Arial"/>
                <a:ea typeface="Arial"/>
                <a:cs typeface="Arial"/>
                <a:sym typeface="Arial"/>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Arial"/>
                <a:ea typeface="Arial"/>
                <a:cs typeface="Arial"/>
                <a:sym typeface="Arial"/>
              </a:defRPr>
            </a:lvl3pPr>
            <a:lvl4pPr marL="1828800" marR="0" lvl="3"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Arial"/>
                <a:ea typeface="Arial"/>
                <a:cs typeface="Arial"/>
                <a:sym typeface="Arial"/>
              </a:defRPr>
            </a:lvl4pPr>
            <a:lvl5pPr marL="2286000" marR="0" lvl="4"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Google Shape;12;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lt1"/>
              </a:buClr>
              <a:buSzPts val="4400"/>
              <a:buFont typeface="Mate"/>
              <a:buNone/>
              <a:defRPr sz="4400" b="1" i="0" u="none" strike="noStrike" cap="none">
                <a:solidFill>
                  <a:schemeClr val="lt1"/>
                </a:solidFill>
                <a:latin typeface="Mate"/>
                <a:ea typeface="Mate"/>
                <a:cs typeface="Mate"/>
                <a:sym typeface="Mate"/>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3" name="Google Shape;13;p10"/>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4032">
          <p15:clr>
            <a:srgbClr val="F26B43"/>
          </p15:clr>
        </p15:guide>
        <p15:guide id="2" pos="3840">
          <p15:clr>
            <a:srgbClr val="F26B43"/>
          </p15:clr>
        </p15:guide>
        <p15:guide id="3" pos="5640">
          <p15:clr>
            <a:srgbClr val="F26B43"/>
          </p15:clr>
        </p15:guide>
        <p15:guide id="4" pos="1656">
          <p15:clr>
            <a:srgbClr val="F26B43"/>
          </p15:clr>
        </p15:guide>
        <p15:guide id="5" pos="520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MDJonesBYU/EGLE-Contamination-Analysis"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15.png"/><Relationship Id="rId5" Type="http://schemas.openxmlformats.org/officeDocument/2006/relationships/image" Target="../media/image5.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8" Type="http://schemas.openxmlformats.org/officeDocument/2006/relationships/hyperlink" Target="http://www.envirolytica.com/" TargetMode="External"/><Relationship Id="rId3" Type="http://schemas.openxmlformats.org/officeDocument/2006/relationships/image" Target="../media/image16.jpg"/><Relationship Id="rId7" Type="http://schemas.openxmlformats.org/officeDocument/2006/relationships/hyperlink" Target="mailto:Mjones@Envirolytica.com" TargetMode="External"/><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hyperlink" Target="mailto:Mjonesgm@Umich.edu" TargetMode="External"/><Relationship Id="rId11" Type="http://schemas.openxmlformats.org/officeDocument/2006/relationships/image" Target="../media/image20.jpg"/><Relationship Id="rId5" Type="http://schemas.openxmlformats.org/officeDocument/2006/relationships/image" Target="../media/image18.jpg"/><Relationship Id="rId10" Type="http://schemas.openxmlformats.org/officeDocument/2006/relationships/image" Target="../media/image5.png"/><Relationship Id="rId4" Type="http://schemas.openxmlformats.org/officeDocument/2006/relationships/image" Target="../media/image17.jpg"/><Relationship Id="rId9" Type="http://schemas.openxmlformats.org/officeDocument/2006/relationships/image" Target="../media/image19.jp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MDJonesBYU/EGLE-Contamination-Analysis/tree/main"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1"/>
          <p:cNvSpPr txBox="1">
            <a:spLocks noGrp="1"/>
          </p:cNvSpPr>
          <p:nvPr>
            <p:ph type="title"/>
          </p:nvPr>
        </p:nvSpPr>
        <p:spPr>
          <a:xfrm>
            <a:off x="1462186" y="1876756"/>
            <a:ext cx="5356303" cy="2057441"/>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400"/>
              <a:buFont typeface="Cambria"/>
              <a:buNone/>
            </a:pPr>
            <a:r>
              <a:rPr lang="en-US" dirty="0">
                <a:latin typeface="Cambria"/>
                <a:ea typeface="Cambria"/>
                <a:cs typeface="Cambria"/>
                <a:sym typeface="Cambria"/>
              </a:rPr>
              <a:t>UM MADS Capstone: Contamination Site Risk Assessment</a:t>
            </a:r>
            <a:endParaRPr dirty="0"/>
          </a:p>
        </p:txBody>
      </p:sp>
      <p:sp>
        <p:nvSpPr>
          <p:cNvPr id="246" name="Google Shape;246;p1"/>
          <p:cNvSpPr txBox="1">
            <a:spLocks noGrp="1"/>
          </p:cNvSpPr>
          <p:nvPr>
            <p:ph type="body" idx="1"/>
          </p:nvPr>
        </p:nvSpPr>
        <p:spPr>
          <a:xfrm>
            <a:off x="1601365" y="4172084"/>
            <a:ext cx="4055155" cy="760288"/>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lt1"/>
              </a:buClr>
              <a:buSzPts val="1800"/>
              <a:buNone/>
            </a:pPr>
            <a:r>
              <a:rPr lang="en-US" dirty="0"/>
              <a:t>Matthew D. Jones | Envirolytica LLC</a:t>
            </a:r>
            <a:endParaRPr dirty="0"/>
          </a:p>
          <a:p>
            <a:pPr marL="0" lvl="0" indent="0" algn="l" rtl="0">
              <a:lnSpc>
                <a:spcPct val="100000"/>
              </a:lnSpc>
              <a:spcBef>
                <a:spcPts val="1000"/>
              </a:spcBef>
              <a:spcAft>
                <a:spcPts val="0"/>
              </a:spcAft>
              <a:buClr>
                <a:schemeClr val="lt1"/>
              </a:buClr>
              <a:buSzPts val="1800"/>
              <a:buNone/>
            </a:pPr>
            <a:r>
              <a:rPr lang="en-US" dirty="0"/>
              <a:t>Co-Founder, Data Scientist</a:t>
            </a:r>
            <a:endParaRPr dirty="0"/>
          </a:p>
          <a:p>
            <a:pPr marL="0" lvl="0" indent="0" algn="l" rtl="0">
              <a:lnSpc>
                <a:spcPct val="100000"/>
              </a:lnSpc>
              <a:spcBef>
                <a:spcPts val="1000"/>
              </a:spcBef>
              <a:spcAft>
                <a:spcPts val="0"/>
              </a:spcAft>
              <a:buClr>
                <a:schemeClr val="lt1"/>
              </a:buClr>
              <a:buSzPts val="1800"/>
              <a:buNone/>
            </a:pPr>
            <a:endParaRPr dirty="0"/>
          </a:p>
        </p:txBody>
      </p:sp>
      <p:pic>
        <p:nvPicPr>
          <p:cNvPr id="247" name="Google Shape;247;p1" descr="People in an office discussing work over a laptop&#10;"/>
          <p:cNvPicPr preferRelativeResize="0">
            <a:picLocks noGrp="1"/>
          </p:cNvPicPr>
          <p:nvPr>
            <p:ph type="pic" idx="2"/>
          </p:nvPr>
        </p:nvPicPr>
        <p:blipFill rotWithShape="1">
          <a:blip r:embed="rId3">
            <a:alphaModFix/>
          </a:blip>
          <a:srcRect t="2475" r="2475"/>
          <a:stretch/>
        </p:blipFill>
        <p:spPr>
          <a:xfrm>
            <a:off x="6742557" y="821836"/>
            <a:ext cx="4405503" cy="5066346"/>
          </a:xfrm>
          <a:prstGeom prst="rect">
            <a:avLst/>
          </a:prstGeom>
          <a:noFill/>
          <a:ln>
            <a:noFill/>
          </a:ln>
        </p:spPr>
      </p:pic>
      <p:pic>
        <p:nvPicPr>
          <p:cNvPr id="248" name="Google Shape;248;p1"/>
          <p:cNvPicPr preferRelativeResize="0"/>
          <p:nvPr/>
        </p:nvPicPr>
        <p:blipFill rotWithShape="1">
          <a:blip r:embed="rId4">
            <a:alphaModFix/>
          </a:blip>
          <a:srcRect t="2555" b="2555"/>
          <a:stretch/>
        </p:blipFill>
        <p:spPr>
          <a:xfrm>
            <a:off x="6284315" y="3984454"/>
            <a:ext cx="1570617" cy="1796820"/>
          </a:xfrm>
          <a:custGeom>
            <a:avLst/>
            <a:gdLst/>
            <a:ahLst/>
            <a:cxnLst/>
            <a:rect l="l" t="t" r="r" b="b"/>
            <a:pathLst>
              <a:path w="4405503" h="5066346" extrusionOk="0">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noFill/>
          <a:ln>
            <a:noFill/>
          </a:ln>
        </p:spPr>
      </p:pic>
      <p:pic>
        <p:nvPicPr>
          <p:cNvPr id="249" name="Google Shape;249;p1"/>
          <p:cNvPicPr preferRelativeResize="0"/>
          <p:nvPr/>
        </p:nvPicPr>
        <p:blipFill rotWithShape="1">
          <a:blip r:embed="rId5">
            <a:alphaModFix/>
          </a:blip>
          <a:srcRect/>
          <a:stretch/>
        </p:blipFill>
        <p:spPr>
          <a:xfrm>
            <a:off x="9897686" y="1064464"/>
            <a:ext cx="1570617" cy="1796820"/>
          </a:xfrm>
          <a:custGeom>
            <a:avLst/>
            <a:gdLst/>
            <a:ahLst/>
            <a:cxnLst/>
            <a:rect l="l" t="t" r="r" b="b"/>
            <a:pathLst>
              <a:path w="4405503" h="5066346" extrusionOk="0">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noFill/>
          <a:ln>
            <a:noFill/>
          </a:ln>
        </p:spPr>
      </p:pic>
      <p:grpSp>
        <p:nvGrpSpPr>
          <p:cNvPr id="250" name="Google Shape;250;p1"/>
          <p:cNvGrpSpPr/>
          <p:nvPr/>
        </p:nvGrpSpPr>
        <p:grpSpPr>
          <a:xfrm>
            <a:off x="1601365" y="5060089"/>
            <a:ext cx="1570617" cy="1247927"/>
            <a:chOff x="1601365" y="5060089"/>
            <a:chExt cx="1570617" cy="1247927"/>
          </a:xfrm>
        </p:grpSpPr>
        <p:sp>
          <p:nvSpPr>
            <p:cNvPr id="251" name="Google Shape;251;p1"/>
            <p:cNvSpPr txBox="1"/>
            <p:nvPr/>
          </p:nvSpPr>
          <p:spPr>
            <a:xfrm>
              <a:off x="1601365" y="5060089"/>
              <a:ext cx="1570617" cy="1247927"/>
            </a:xfrm>
            <a:prstGeom prst="rect">
              <a:avLst/>
            </a:prstGeom>
            <a:solidFill>
              <a:srgbClr val="D8D8D8"/>
            </a:solid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3A3838"/>
                </a:buClr>
                <a:buSzPts val="1800"/>
                <a:buFont typeface="Arial"/>
                <a:buNone/>
              </a:pPr>
              <a:br>
                <a:rPr lang="en-US" sz="1800" b="0" i="1" u="none" strike="noStrike" cap="none">
                  <a:solidFill>
                    <a:srgbClr val="3A3838"/>
                  </a:solidFill>
                  <a:latin typeface="Arial"/>
                  <a:ea typeface="Arial"/>
                  <a:cs typeface="Arial"/>
                  <a:sym typeface="Arial"/>
                </a:rPr>
              </a:br>
              <a:br>
                <a:rPr lang="en-US" sz="1800" b="0" i="1" u="none" strike="noStrike" cap="none">
                  <a:solidFill>
                    <a:srgbClr val="3A3838"/>
                  </a:solidFill>
                  <a:latin typeface="Arial"/>
                  <a:ea typeface="Arial"/>
                  <a:cs typeface="Arial"/>
                  <a:sym typeface="Arial"/>
                </a:rPr>
              </a:br>
              <a:br>
                <a:rPr lang="en-US" sz="1200" b="0" i="1" u="none" strike="noStrike" cap="none">
                  <a:solidFill>
                    <a:srgbClr val="3A3838"/>
                  </a:solidFill>
                  <a:latin typeface="Arial"/>
                  <a:ea typeface="Arial"/>
                  <a:cs typeface="Arial"/>
                  <a:sym typeface="Arial"/>
                </a:rPr>
              </a:br>
              <a:r>
                <a:rPr lang="en-US" sz="1200" b="0" i="1" u="none" strike="noStrike" cap="none">
                  <a:solidFill>
                    <a:srgbClr val="3A3838"/>
                  </a:solidFill>
                  <a:latin typeface="Arial"/>
                  <a:ea typeface="Arial"/>
                  <a:cs typeface="Arial"/>
                  <a:sym typeface="Arial"/>
                </a:rPr>
                <a:t>.</a:t>
              </a:r>
              <a:br>
                <a:rPr lang="en-US" sz="1800" b="0" i="1" u="none" strike="noStrike" cap="none">
                  <a:solidFill>
                    <a:srgbClr val="3A3838"/>
                  </a:solidFill>
                  <a:latin typeface="Arial"/>
                  <a:ea typeface="Arial"/>
                  <a:cs typeface="Arial"/>
                  <a:sym typeface="Arial"/>
                </a:rPr>
              </a:br>
              <a:r>
                <a:rPr lang="en-US" sz="1800" b="0" i="1" u="none" strike="noStrike" cap="none">
                  <a:solidFill>
                    <a:srgbClr val="3A3838"/>
                  </a:solidFill>
                  <a:latin typeface="Arial"/>
                  <a:ea typeface="Arial"/>
                  <a:cs typeface="Arial"/>
                  <a:sym typeface="Arial"/>
                </a:rPr>
                <a:t>Envirolytica</a:t>
              </a:r>
              <a:endParaRPr sz="1400" b="0" i="0" u="none" strike="noStrike" cap="none">
                <a:solidFill>
                  <a:srgbClr val="000000"/>
                </a:solidFill>
                <a:latin typeface="Arial"/>
                <a:ea typeface="Arial"/>
                <a:cs typeface="Arial"/>
                <a:sym typeface="Arial"/>
              </a:endParaRPr>
            </a:p>
          </p:txBody>
        </p:sp>
        <p:pic>
          <p:nvPicPr>
            <p:cNvPr id="252" name="Google Shape;252;p1" descr="A logo of a company&#10;&#10;Description automatically generated with medium confidence"/>
            <p:cNvPicPr preferRelativeResize="0"/>
            <p:nvPr/>
          </p:nvPicPr>
          <p:blipFill rotWithShape="1">
            <a:blip r:embed="rId6">
              <a:alphaModFix/>
            </a:blip>
            <a:srcRect/>
            <a:stretch/>
          </p:blipFill>
          <p:spPr>
            <a:xfrm>
              <a:off x="1601365" y="5060089"/>
              <a:ext cx="1570617" cy="931608"/>
            </a:xfrm>
            <a:prstGeom prst="rect">
              <a:avLst/>
            </a:prstGeom>
            <a:noFill/>
            <a:ln>
              <a:noFill/>
            </a:ln>
          </p:spPr>
        </p:pic>
      </p:grpSp>
      <p:sp>
        <p:nvSpPr>
          <p:cNvPr id="253" name="Google Shape;253;p1"/>
          <p:cNvSpPr txBox="1"/>
          <p:nvPr/>
        </p:nvSpPr>
        <p:spPr>
          <a:xfrm>
            <a:off x="10819478" y="6309860"/>
            <a:ext cx="1372500" cy="3651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lt1"/>
                </a:solidFill>
                <a:latin typeface="Arial"/>
                <a:ea typeface="Arial"/>
                <a:cs typeface="Arial"/>
                <a:sym typeface="Arial"/>
              </a:rPr>
              <a:t>Envirolytica LLC</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lt1"/>
                </a:solidFill>
                <a:latin typeface="Arial"/>
                <a:ea typeface="Arial"/>
                <a:cs typeface="Arial"/>
                <a:sym typeface="Arial"/>
              </a:rPr>
              <a:t>Pg. 1</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5"/>
          <p:cNvSpPr txBox="1">
            <a:spLocks noGrp="1"/>
          </p:cNvSpPr>
          <p:nvPr>
            <p:ph type="title"/>
          </p:nvPr>
        </p:nvSpPr>
        <p:spPr>
          <a:xfrm>
            <a:off x="581709" y="721538"/>
            <a:ext cx="10889796" cy="141899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lt1"/>
              </a:buClr>
              <a:buSzPts val="4400"/>
              <a:buFont typeface="Mate"/>
              <a:buNone/>
            </a:pPr>
            <a:r>
              <a:rPr lang="en-US" dirty="0"/>
              <a:t>Code Implementation</a:t>
            </a:r>
            <a:endParaRPr dirty="0"/>
          </a:p>
        </p:txBody>
      </p:sp>
      <p:sp>
        <p:nvSpPr>
          <p:cNvPr id="292" name="Google Shape;292;p5"/>
          <p:cNvSpPr txBox="1">
            <a:spLocks noGrp="1"/>
          </p:cNvSpPr>
          <p:nvPr>
            <p:ph type="ftr" idx="11"/>
          </p:nvPr>
        </p:nvSpPr>
        <p:spPr>
          <a:xfrm>
            <a:off x="10819478" y="6309860"/>
            <a:ext cx="1372522"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dirty="0"/>
              <a:t>Envirolytica LLC</a:t>
            </a:r>
            <a:endParaRPr dirty="0"/>
          </a:p>
          <a:p>
            <a:pPr marL="0" lvl="0" indent="0" algn="l" rtl="0">
              <a:lnSpc>
                <a:spcPct val="100000"/>
              </a:lnSpc>
              <a:spcBef>
                <a:spcPts val="0"/>
              </a:spcBef>
              <a:spcAft>
                <a:spcPts val="0"/>
              </a:spcAft>
              <a:buSzPts val="1400"/>
              <a:buNone/>
            </a:pPr>
            <a:r>
              <a:rPr lang="en-US" dirty="0"/>
              <a:t>Pg. 10</a:t>
            </a:r>
            <a:endParaRPr dirty="0"/>
          </a:p>
        </p:txBody>
      </p:sp>
      <p:sp>
        <p:nvSpPr>
          <p:cNvPr id="293" name="Google Shape;293;p5"/>
          <p:cNvSpPr txBox="1"/>
          <p:nvPr/>
        </p:nvSpPr>
        <p:spPr>
          <a:xfrm>
            <a:off x="581709" y="1614198"/>
            <a:ext cx="10889700" cy="43088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dirty="0">
                <a:solidFill>
                  <a:srgbClr val="FFFFFF"/>
                </a:solidFill>
              </a:rPr>
              <a:t>Risk assessment and data cleaning was conducted using the python programming language, with open-source packages including (but not limited to): pandas, </a:t>
            </a:r>
            <a:r>
              <a:rPr lang="en-US" sz="1600" dirty="0" err="1">
                <a:solidFill>
                  <a:srgbClr val="FFFFFF"/>
                </a:solidFill>
              </a:rPr>
              <a:t>geopandas</a:t>
            </a:r>
            <a:r>
              <a:rPr lang="en-US" sz="1600" dirty="0">
                <a:solidFill>
                  <a:srgbClr val="FFFFFF"/>
                </a:solidFill>
              </a:rPr>
              <a:t>, shapely, </a:t>
            </a:r>
            <a:r>
              <a:rPr lang="en-US" sz="1600" dirty="0" err="1">
                <a:solidFill>
                  <a:srgbClr val="FFFFFF"/>
                </a:solidFill>
              </a:rPr>
              <a:t>numpy</a:t>
            </a:r>
            <a:r>
              <a:rPr lang="en-US" sz="1600" dirty="0">
                <a:solidFill>
                  <a:srgbClr val="FFFFFF"/>
                </a:solidFill>
              </a:rPr>
              <a:t>, math, and datetime</a:t>
            </a:r>
          </a:p>
          <a:p>
            <a:pPr marL="0" marR="0" lvl="0" indent="0" algn="l" rtl="0">
              <a:lnSpc>
                <a:spcPct val="100000"/>
              </a:lnSpc>
              <a:spcBef>
                <a:spcPts val="0"/>
              </a:spcBef>
              <a:spcAft>
                <a:spcPts val="0"/>
              </a:spcAft>
              <a:buNone/>
            </a:pPr>
            <a:endParaRPr lang="en-US" sz="1600" dirty="0">
              <a:solidFill>
                <a:srgbClr val="FFFFFF"/>
              </a:solidFill>
            </a:endParaRPr>
          </a:p>
          <a:p>
            <a:pPr marL="285750" marR="0" lvl="0" indent="-285750" algn="l" rtl="0">
              <a:lnSpc>
                <a:spcPct val="100000"/>
              </a:lnSpc>
              <a:spcBef>
                <a:spcPts val="0"/>
              </a:spcBef>
              <a:spcAft>
                <a:spcPts val="0"/>
              </a:spcAft>
              <a:buClr>
                <a:schemeClr val="bg1"/>
              </a:buClr>
              <a:buFont typeface="Arial" panose="020B0604020202020204" pitchFamily="34" charset="0"/>
              <a:buChar char="•"/>
            </a:pPr>
            <a:r>
              <a:rPr lang="en-US" sz="1600" dirty="0" err="1">
                <a:solidFill>
                  <a:srgbClr val="FFFFFF"/>
                </a:solidFill>
              </a:rPr>
              <a:t>Shapely’s</a:t>
            </a:r>
            <a:r>
              <a:rPr lang="en-US" sz="1600" dirty="0">
                <a:solidFill>
                  <a:srgbClr val="FFFFFF"/>
                </a:solidFill>
              </a:rPr>
              <a:t> polygon and point packages enabled determination of contamination sites resided within geographical regions of interest such as wellhead protection areas, environmental justice zones, and county demarcations</a:t>
            </a:r>
          </a:p>
          <a:p>
            <a:pPr marL="285750" marR="0" lvl="0" indent="-285750" algn="l" rtl="0">
              <a:lnSpc>
                <a:spcPct val="100000"/>
              </a:lnSpc>
              <a:spcBef>
                <a:spcPts val="0"/>
              </a:spcBef>
              <a:spcAft>
                <a:spcPts val="0"/>
              </a:spcAft>
              <a:buClr>
                <a:schemeClr val="bg1"/>
              </a:buClr>
              <a:buFont typeface="Arial" panose="020B0604020202020204" pitchFamily="34" charset="0"/>
              <a:buChar char="•"/>
            </a:pPr>
            <a:r>
              <a:rPr lang="en-US" sz="1600" dirty="0">
                <a:solidFill>
                  <a:srgbClr val="FFFFFF"/>
                </a:solidFill>
              </a:rPr>
              <a:t>The haversine formula was used to determine the relative distance between contaminant sites and protected areas. </a:t>
            </a:r>
          </a:p>
          <a:p>
            <a:pPr marL="285750" marR="0" lvl="0" indent="-285750" algn="l" rtl="0">
              <a:lnSpc>
                <a:spcPct val="100000"/>
              </a:lnSpc>
              <a:spcBef>
                <a:spcPts val="0"/>
              </a:spcBef>
              <a:spcAft>
                <a:spcPts val="0"/>
              </a:spcAft>
              <a:buClr>
                <a:schemeClr val="bg1"/>
              </a:buClr>
              <a:buFont typeface="Arial" panose="020B0604020202020204" pitchFamily="34" charset="0"/>
              <a:buChar char="•"/>
            </a:pPr>
            <a:r>
              <a:rPr lang="en-US" sz="1600" dirty="0">
                <a:solidFill>
                  <a:srgbClr val="FFFFFF"/>
                </a:solidFill>
              </a:rPr>
              <a:t>Pandas and </a:t>
            </a:r>
            <a:r>
              <a:rPr lang="en-US" sz="1600" dirty="0" err="1">
                <a:solidFill>
                  <a:srgbClr val="FFFFFF"/>
                </a:solidFill>
              </a:rPr>
              <a:t>geopandas</a:t>
            </a:r>
            <a:r>
              <a:rPr lang="en-US" sz="1600" dirty="0">
                <a:solidFill>
                  <a:srgbClr val="FFFFFF"/>
                </a:solidFill>
              </a:rPr>
              <a:t> were used to read input csv, </a:t>
            </a:r>
            <a:r>
              <a:rPr lang="en-US" sz="1600" dirty="0" err="1">
                <a:solidFill>
                  <a:srgbClr val="FFFFFF"/>
                </a:solidFill>
              </a:rPr>
              <a:t>geojson</a:t>
            </a:r>
            <a:r>
              <a:rPr lang="en-US" sz="1600" dirty="0">
                <a:solidFill>
                  <a:srgbClr val="FFFFFF"/>
                </a:solidFill>
              </a:rPr>
              <a:t>, and </a:t>
            </a:r>
            <a:r>
              <a:rPr lang="en-US" sz="1600" dirty="0" err="1">
                <a:solidFill>
                  <a:srgbClr val="FFFFFF"/>
                </a:solidFill>
              </a:rPr>
              <a:t>json</a:t>
            </a:r>
            <a:r>
              <a:rPr lang="en-US" sz="1600" dirty="0">
                <a:solidFill>
                  <a:srgbClr val="FFFFFF"/>
                </a:solidFill>
              </a:rPr>
              <a:t> datafiles to perform data operations, including vectorized matrix manipulation operations.</a:t>
            </a:r>
          </a:p>
          <a:p>
            <a:pPr marL="285750" marR="0" lvl="0" indent="-285750" algn="l" rtl="0">
              <a:lnSpc>
                <a:spcPct val="100000"/>
              </a:lnSpc>
              <a:spcBef>
                <a:spcPts val="0"/>
              </a:spcBef>
              <a:spcAft>
                <a:spcPts val="0"/>
              </a:spcAft>
              <a:buClr>
                <a:schemeClr val="bg1"/>
              </a:buClr>
              <a:buFont typeface="Arial" panose="020B0604020202020204" pitchFamily="34" charset="0"/>
              <a:buChar char="•"/>
            </a:pPr>
            <a:r>
              <a:rPr lang="en-US" sz="1600" dirty="0">
                <a:solidFill>
                  <a:srgbClr val="FFFFFF"/>
                </a:solidFill>
              </a:rPr>
              <a:t>Datetime was used to read and filter well information based on the data of construction</a:t>
            </a:r>
            <a:br>
              <a:rPr lang="en-US" sz="1600" dirty="0">
                <a:solidFill>
                  <a:srgbClr val="FFFFFF"/>
                </a:solidFill>
              </a:rPr>
            </a:br>
            <a:endParaRPr lang="en-US" sz="1600" dirty="0">
              <a:solidFill>
                <a:srgbClr val="FFFFFF"/>
              </a:solidFill>
            </a:endParaRPr>
          </a:p>
          <a:p>
            <a:pPr marR="0" lvl="0" algn="l" rtl="0">
              <a:lnSpc>
                <a:spcPct val="100000"/>
              </a:lnSpc>
              <a:spcBef>
                <a:spcPts val="0"/>
              </a:spcBef>
              <a:spcAft>
                <a:spcPts val="0"/>
              </a:spcAft>
            </a:pPr>
            <a:r>
              <a:rPr lang="en-US" sz="1600" dirty="0">
                <a:solidFill>
                  <a:srgbClr val="FFFFFF"/>
                </a:solidFill>
              </a:rPr>
              <a:t>General Practices: </a:t>
            </a:r>
          </a:p>
          <a:p>
            <a:pPr marL="285750" marR="0" lvl="0" indent="-285750" algn="l" rtl="0">
              <a:lnSpc>
                <a:spcPct val="100000"/>
              </a:lnSpc>
              <a:spcBef>
                <a:spcPts val="0"/>
              </a:spcBef>
              <a:spcAft>
                <a:spcPts val="0"/>
              </a:spcAft>
              <a:buClr>
                <a:schemeClr val="bg1"/>
              </a:buClr>
              <a:buFont typeface="Arial" panose="020B0604020202020204" pitchFamily="34" charset="0"/>
              <a:buChar char="•"/>
            </a:pPr>
            <a:r>
              <a:rPr lang="en-US" sz="1600" dirty="0">
                <a:solidFill>
                  <a:srgbClr val="FFFFFF"/>
                </a:solidFill>
              </a:rPr>
              <a:t>Following the principles of </a:t>
            </a:r>
            <a:r>
              <a:rPr lang="en-US" sz="1600" dirty="0" err="1">
                <a:solidFill>
                  <a:srgbClr val="FFFFFF"/>
                </a:solidFill>
              </a:rPr>
              <a:t>SAFe</a:t>
            </a:r>
            <a:r>
              <a:rPr lang="en-US" sz="1600" dirty="0">
                <a:solidFill>
                  <a:srgbClr val="FFFFFF"/>
                </a:solidFill>
              </a:rPr>
              <a:t> (scaled, agile framework), vectorization and other code improvements were only applied in areas to where significant benefits were realized (such as speed enhancement). </a:t>
            </a:r>
          </a:p>
          <a:p>
            <a:pPr marL="285750" marR="0" lvl="0" indent="-285750" algn="l" rtl="0">
              <a:lnSpc>
                <a:spcPct val="100000"/>
              </a:lnSpc>
              <a:spcBef>
                <a:spcPts val="0"/>
              </a:spcBef>
              <a:spcAft>
                <a:spcPts val="0"/>
              </a:spcAft>
              <a:buClr>
                <a:schemeClr val="bg1"/>
              </a:buClr>
              <a:buFont typeface="Arial" panose="020B0604020202020204" pitchFamily="34" charset="0"/>
              <a:buChar char="•"/>
            </a:pPr>
            <a:r>
              <a:rPr lang="en-US" sz="1600" dirty="0">
                <a:solidFill>
                  <a:srgbClr val="FFFFFF"/>
                </a:solidFill>
              </a:rPr>
              <a:t>Nested for loops and other “non-optimal” code structure is present where efficiency gain was deemed </a:t>
            </a:r>
            <a:br>
              <a:rPr lang="en-US" sz="1600" dirty="0">
                <a:solidFill>
                  <a:srgbClr val="FFFFFF"/>
                </a:solidFill>
              </a:rPr>
            </a:br>
            <a:r>
              <a:rPr lang="en-US" sz="1600" dirty="0">
                <a:solidFill>
                  <a:srgbClr val="FFFFFF"/>
                </a:solidFill>
              </a:rPr>
              <a:t>insufficient to modify the code following </a:t>
            </a:r>
            <a:r>
              <a:rPr lang="en-US" sz="1600" dirty="0" err="1">
                <a:solidFill>
                  <a:srgbClr val="FFFFFF"/>
                </a:solidFill>
              </a:rPr>
              <a:t>SAFe</a:t>
            </a:r>
            <a:r>
              <a:rPr lang="en-US" sz="1600" dirty="0">
                <a:solidFill>
                  <a:srgbClr val="FFFFFF"/>
                </a:solidFill>
              </a:rPr>
              <a:t> methodology. </a:t>
            </a:r>
          </a:p>
          <a:p>
            <a:pPr marL="0" marR="0" lvl="0" indent="0" algn="l" rtl="0">
              <a:lnSpc>
                <a:spcPct val="100000"/>
              </a:lnSpc>
              <a:spcBef>
                <a:spcPts val="0"/>
              </a:spcBef>
              <a:spcAft>
                <a:spcPts val="0"/>
              </a:spcAft>
              <a:buNone/>
            </a:pPr>
            <a:endParaRPr lang="en-US" sz="1600" dirty="0">
              <a:solidFill>
                <a:srgbClr val="FFFFFF"/>
              </a:solidFill>
            </a:endParaRPr>
          </a:p>
          <a:p>
            <a:pPr marL="0" marR="0" lvl="0" indent="0" algn="l" rtl="0">
              <a:lnSpc>
                <a:spcPct val="100000"/>
              </a:lnSpc>
              <a:spcBef>
                <a:spcPts val="0"/>
              </a:spcBef>
              <a:spcAft>
                <a:spcPts val="0"/>
              </a:spcAft>
              <a:buNone/>
            </a:pPr>
            <a:endParaRPr lang="en-US" sz="1800" dirty="0">
              <a:solidFill>
                <a:srgbClr val="FFFFFF"/>
              </a:solidFill>
            </a:endParaRPr>
          </a:p>
        </p:txBody>
      </p:sp>
      <p:pic>
        <p:nvPicPr>
          <p:cNvPr id="295" name="Google Shape;295;p5" descr="A logo of an orange and grey graph&#10;&#10;Description automatically generated with medium confidence"/>
          <p:cNvPicPr preferRelativeResize="0"/>
          <p:nvPr/>
        </p:nvPicPr>
        <p:blipFill rotWithShape="1">
          <a:blip r:embed="rId3">
            <a:alphaModFix/>
          </a:blip>
          <a:srcRect/>
          <a:stretch/>
        </p:blipFill>
        <p:spPr>
          <a:xfrm>
            <a:off x="10942326" y="119198"/>
            <a:ext cx="1058357" cy="923962"/>
          </a:xfrm>
          <a:prstGeom prst="rect">
            <a:avLst/>
          </a:prstGeom>
          <a:noFill/>
          <a:ln>
            <a:noFill/>
          </a:ln>
        </p:spPr>
      </p:pic>
    </p:spTree>
    <p:extLst>
      <p:ext uri="{BB962C8B-B14F-4D97-AF65-F5344CB8AC3E}">
        <p14:creationId xmlns:p14="http://schemas.microsoft.com/office/powerpoint/2010/main" val="12127540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0D20E-5B2D-7BD3-302C-1BF5553DD1F7}"/>
              </a:ext>
            </a:extLst>
          </p:cNvPr>
          <p:cNvSpPr>
            <a:spLocks noGrp="1"/>
          </p:cNvSpPr>
          <p:nvPr>
            <p:ph type="title"/>
          </p:nvPr>
        </p:nvSpPr>
        <p:spPr/>
        <p:txBody>
          <a:bodyPr/>
          <a:lstStyle/>
          <a:p>
            <a:r>
              <a:rPr lang="en-US" dirty="0"/>
              <a:t>Going Viral: </a:t>
            </a:r>
          </a:p>
        </p:txBody>
      </p:sp>
      <p:sp>
        <p:nvSpPr>
          <p:cNvPr id="3" name="Table Placeholder 2">
            <a:extLst>
              <a:ext uri="{FF2B5EF4-FFF2-40B4-BE49-F238E27FC236}">
                <a16:creationId xmlns:a16="http://schemas.microsoft.com/office/drawing/2014/main" id="{0001E9FC-4773-8EB5-38A1-CE49A05C63F1}"/>
              </a:ext>
            </a:extLst>
          </p:cNvPr>
          <p:cNvSpPr>
            <a:spLocks noGrp="1"/>
          </p:cNvSpPr>
          <p:nvPr>
            <p:ph type="tbl" idx="2"/>
          </p:nvPr>
        </p:nvSpPr>
        <p:spPr/>
        <p:txBody>
          <a:bodyPr/>
          <a:lstStyle/>
          <a:p>
            <a:r>
              <a:rPr lang="en-US" dirty="0"/>
              <a:t>This PowerPoint, all pertinent code, and example input/output datafiles are published on GitHub for EGLE to review and utilize if desired. There is no licensing required for EGLE – or any other governmental or not-for-profit organization – to utilize the tools developed for this project. You can view the project on </a:t>
            </a:r>
            <a:r>
              <a:rPr lang="en-US" dirty="0" err="1"/>
              <a:t>Github</a:t>
            </a:r>
            <a:r>
              <a:rPr lang="en-US" dirty="0"/>
              <a:t> here: </a:t>
            </a:r>
            <a:r>
              <a:rPr lang="en-US" dirty="0">
                <a:hlinkClick r:id="rId2"/>
              </a:rPr>
              <a:t>https://github.com/MDJonesBYU/EGLE-Contamination-Analysis</a:t>
            </a:r>
            <a:endParaRPr lang="en-US" dirty="0"/>
          </a:p>
          <a:p>
            <a:endParaRPr lang="en-US" dirty="0"/>
          </a:p>
        </p:txBody>
      </p:sp>
      <p:sp>
        <p:nvSpPr>
          <p:cNvPr id="4" name="Google Shape;292;p5">
            <a:extLst>
              <a:ext uri="{FF2B5EF4-FFF2-40B4-BE49-F238E27FC236}">
                <a16:creationId xmlns:a16="http://schemas.microsoft.com/office/drawing/2014/main" id="{51F25F4E-719B-8F40-C66F-67578CF06C31}"/>
              </a:ext>
            </a:extLst>
          </p:cNvPr>
          <p:cNvSpPr txBox="1">
            <a:spLocks noGrp="1"/>
          </p:cNvSpPr>
          <p:nvPr>
            <p:ph type="ftr" idx="11"/>
          </p:nvPr>
        </p:nvSpPr>
        <p:spPr>
          <a:xfrm>
            <a:off x="10819478" y="6309860"/>
            <a:ext cx="1372522"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dirty="0"/>
              <a:t>Envirolytica LLC</a:t>
            </a:r>
            <a:endParaRPr dirty="0"/>
          </a:p>
          <a:p>
            <a:pPr marL="0" lvl="0" indent="0" algn="l" rtl="0">
              <a:lnSpc>
                <a:spcPct val="100000"/>
              </a:lnSpc>
              <a:spcBef>
                <a:spcPts val="0"/>
              </a:spcBef>
              <a:spcAft>
                <a:spcPts val="0"/>
              </a:spcAft>
              <a:buSzPts val="1400"/>
              <a:buNone/>
            </a:pPr>
            <a:r>
              <a:rPr lang="en-US" dirty="0"/>
              <a:t>Pg. 11</a:t>
            </a:r>
            <a:endParaRPr dirty="0"/>
          </a:p>
        </p:txBody>
      </p:sp>
    </p:spTree>
    <p:extLst>
      <p:ext uri="{BB962C8B-B14F-4D97-AF65-F5344CB8AC3E}">
        <p14:creationId xmlns:p14="http://schemas.microsoft.com/office/powerpoint/2010/main" val="35904937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7"/>
          <p:cNvSpPr txBox="1">
            <a:spLocks noGrp="1"/>
          </p:cNvSpPr>
          <p:nvPr>
            <p:ph type="title"/>
          </p:nvPr>
        </p:nvSpPr>
        <p:spPr>
          <a:xfrm>
            <a:off x="581709" y="721538"/>
            <a:ext cx="10889796" cy="141899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lt1"/>
              </a:buClr>
              <a:buSzPts val="4400"/>
              <a:buFont typeface="Mate"/>
              <a:buNone/>
            </a:pPr>
            <a:r>
              <a:rPr lang="en-US" dirty="0"/>
              <a:t>Visualization</a:t>
            </a:r>
            <a:endParaRPr dirty="0"/>
          </a:p>
        </p:txBody>
      </p:sp>
      <p:pic>
        <p:nvPicPr>
          <p:cNvPr id="309" name="Google Shape;309;p7" descr="A logo of an orange and grey graph&#10;&#10;Description automatically generated with medium confidence"/>
          <p:cNvPicPr preferRelativeResize="0"/>
          <p:nvPr/>
        </p:nvPicPr>
        <p:blipFill rotWithShape="1">
          <a:blip r:embed="rId5">
            <a:alphaModFix/>
          </a:blip>
          <a:srcRect/>
          <a:stretch/>
        </p:blipFill>
        <p:spPr>
          <a:xfrm>
            <a:off x="10942326" y="119198"/>
            <a:ext cx="1058357" cy="923962"/>
          </a:xfrm>
          <a:prstGeom prst="rect">
            <a:avLst/>
          </a:prstGeom>
          <a:noFill/>
          <a:ln>
            <a:noFill/>
          </a:ln>
        </p:spPr>
      </p:pic>
      <p:sp>
        <p:nvSpPr>
          <p:cNvPr id="311" name="Google Shape;311;p7"/>
          <p:cNvSpPr txBox="1"/>
          <p:nvPr/>
        </p:nvSpPr>
        <p:spPr>
          <a:xfrm>
            <a:off x="581709" y="1614198"/>
            <a:ext cx="10889700" cy="369300"/>
          </a:xfrm>
          <a:prstGeom prst="rect">
            <a:avLst/>
          </a:prstGeom>
          <a:noFill/>
          <a:ln>
            <a:noFill/>
          </a:ln>
        </p:spPr>
        <p:txBody>
          <a:bodyPr spcFirstLastPara="1" wrap="square" lIns="91425" tIns="45700" rIns="91425" bIns="45700" anchor="t" anchorCtr="0">
            <a:spAutoFit/>
          </a:bodyPr>
          <a:lstStyle/>
          <a:p>
            <a:pPr marL="742950" marR="0" lvl="1" indent="-285750" algn="l" rtl="0">
              <a:lnSpc>
                <a:spcPct val="100000"/>
              </a:lnSpc>
              <a:spcBef>
                <a:spcPts val="0"/>
              </a:spcBef>
              <a:spcAft>
                <a:spcPts val="0"/>
              </a:spcAft>
              <a:buClr>
                <a:srgbClr val="FFFFFF"/>
              </a:buClr>
              <a:buSzPts val="1800"/>
              <a:buFont typeface="Arial"/>
              <a:buChar char="•"/>
            </a:pPr>
            <a:r>
              <a:rPr lang="en-US" sz="1800">
                <a:solidFill>
                  <a:srgbClr val="FFFFFF"/>
                </a:solidFill>
              </a:rPr>
              <a:t>….</a:t>
            </a:r>
            <a:endParaRPr sz="1400" b="0" i="0" u="none" strike="noStrike" cap="none">
              <a:solidFill>
                <a:srgbClr val="000000"/>
              </a:solidFill>
              <a:latin typeface="Arial"/>
              <a:ea typeface="Arial"/>
              <a:cs typeface="Arial"/>
              <a:sym typeface="Arial"/>
            </a:endParaRPr>
          </a:p>
        </p:txBody>
      </p:sp>
      <p:sp>
        <p:nvSpPr>
          <p:cNvPr id="3" name="Google Shape;292;p5">
            <a:extLst>
              <a:ext uri="{FF2B5EF4-FFF2-40B4-BE49-F238E27FC236}">
                <a16:creationId xmlns:a16="http://schemas.microsoft.com/office/drawing/2014/main" id="{B537AAE3-2248-50E4-6706-C45829F8A9D2}"/>
              </a:ext>
            </a:extLst>
          </p:cNvPr>
          <p:cNvSpPr txBox="1">
            <a:spLocks noGrp="1"/>
          </p:cNvSpPr>
          <p:nvPr>
            <p:ph type="ftr" idx="11"/>
          </p:nvPr>
        </p:nvSpPr>
        <p:spPr>
          <a:xfrm>
            <a:off x="10819478" y="6309860"/>
            <a:ext cx="1372522"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dirty="0"/>
              <a:t>Envirolytica LLC</a:t>
            </a:r>
            <a:endParaRPr dirty="0"/>
          </a:p>
          <a:p>
            <a:pPr marL="0" lvl="0" indent="0" algn="l" rtl="0">
              <a:lnSpc>
                <a:spcPct val="100000"/>
              </a:lnSpc>
              <a:spcBef>
                <a:spcPts val="0"/>
              </a:spcBef>
              <a:spcAft>
                <a:spcPts val="0"/>
              </a:spcAft>
              <a:buSzPts val="1400"/>
              <a:buNone/>
            </a:pPr>
            <a:r>
              <a:rPr lang="en-US" dirty="0"/>
              <a:t>Pg. 12</a:t>
            </a:r>
            <a:endParaRPr dirty="0"/>
          </a:p>
        </p:txBody>
      </p:sp>
      <p:pic>
        <p:nvPicPr>
          <p:cNvPr id="4" name="video1167212712">
            <a:hlinkClick r:id="" action="ppaction://media"/>
            <a:extLst>
              <a:ext uri="{FF2B5EF4-FFF2-40B4-BE49-F238E27FC236}">
                <a16:creationId xmlns:a16="http://schemas.microsoft.com/office/drawing/2014/main" id="{81A1C8D0-5B2C-1789-C3F6-F149CB2CE6B1}"/>
              </a:ext>
            </a:extLst>
          </p:cNvPr>
          <p:cNvPicPr>
            <a:picLocks noChangeAspect="1"/>
          </p:cNvPicPr>
          <p:nvPr>
            <a:videoFile r:link="rId1"/>
            <p:extLst>
              <p:ext uri="{DAA4B4D4-6D71-4841-9C94-3DE7FCFB9230}">
                <p14:media xmlns:p14="http://schemas.microsoft.com/office/powerpoint/2010/main" r:embed="rId2">
                  <p14:trim st="3240" end="109168"/>
                </p14:media>
              </p:ext>
            </p:extLst>
          </p:nvPr>
        </p:nvPicPr>
        <p:blipFill>
          <a:blip r:embed="rId6"/>
          <a:stretch>
            <a:fillRect/>
          </a:stretch>
        </p:blipFill>
        <p:spPr>
          <a:xfrm>
            <a:off x="581613" y="1614198"/>
            <a:ext cx="7710311" cy="43370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6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7"/>
          <p:cNvSpPr txBox="1">
            <a:spLocks noGrp="1"/>
          </p:cNvSpPr>
          <p:nvPr>
            <p:ph type="title"/>
          </p:nvPr>
        </p:nvSpPr>
        <p:spPr>
          <a:xfrm>
            <a:off x="581709" y="721538"/>
            <a:ext cx="10889796" cy="141899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lt1"/>
              </a:buClr>
              <a:buSzPts val="4400"/>
              <a:buFont typeface="Mate"/>
              <a:buNone/>
            </a:pPr>
            <a:r>
              <a:rPr lang="en-US" dirty="0"/>
              <a:t>Achievements &amp; Next Steps</a:t>
            </a:r>
            <a:endParaRPr dirty="0"/>
          </a:p>
        </p:txBody>
      </p:sp>
      <p:pic>
        <p:nvPicPr>
          <p:cNvPr id="309" name="Google Shape;309;p7" descr="A logo of an orange and grey graph&#10;&#10;Description automatically generated with medium confidence"/>
          <p:cNvPicPr preferRelativeResize="0"/>
          <p:nvPr/>
        </p:nvPicPr>
        <p:blipFill rotWithShape="1">
          <a:blip r:embed="rId3">
            <a:alphaModFix/>
          </a:blip>
          <a:srcRect/>
          <a:stretch/>
        </p:blipFill>
        <p:spPr>
          <a:xfrm>
            <a:off x="10942326" y="119198"/>
            <a:ext cx="1058357" cy="923962"/>
          </a:xfrm>
          <a:prstGeom prst="rect">
            <a:avLst/>
          </a:prstGeom>
          <a:noFill/>
          <a:ln>
            <a:noFill/>
          </a:ln>
        </p:spPr>
      </p:pic>
      <p:sp>
        <p:nvSpPr>
          <p:cNvPr id="311" name="Google Shape;311;p7"/>
          <p:cNvSpPr txBox="1"/>
          <p:nvPr/>
        </p:nvSpPr>
        <p:spPr>
          <a:xfrm>
            <a:off x="581709" y="1614198"/>
            <a:ext cx="10889700" cy="4031833"/>
          </a:xfrm>
          <a:prstGeom prst="rect">
            <a:avLst/>
          </a:prstGeom>
          <a:noFill/>
          <a:ln>
            <a:noFill/>
          </a:ln>
        </p:spPr>
        <p:txBody>
          <a:bodyPr spcFirstLastPara="1" wrap="square" lIns="91425" tIns="45700" rIns="91425" bIns="45700" anchor="t" anchorCtr="0">
            <a:spAutoFit/>
          </a:bodyPr>
          <a:lstStyle/>
          <a:p>
            <a:pPr marL="457200" marR="0" lvl="1" algn="l" rtl="0">
              <a:lnSpc>
                <a:spcPct val="100000"/>
              </a:lnSpc>
              <a:spcBef>
                <a:spcPts val="0"/>
              </a:spcBef>
              <a:spcAft>
                <a:spcPts val="0"/>
              </a:spcAft>
              <a:buClr>
                <a:srgbClr val="FFFFFF"/>
              </a:buClr>
              <a:buSzPts val="1800"/>
            </a:pPr>
            <a:r>
              <a:rPr lang="en-US" sz="1600" b="1" u="sng" dirty="0">
                <a:solidFill>
                  <a:srgbClr val="FFFFFF"/>
                </a:solidFill>
              </a:rPr>
              <a:t>Achievements:</a:t>
            </a:r>
          </a:p>
          <a:p>
            <a:pPr marL="742950" marR="0" lvl="1" indent="-285750" algn="l" rtl="0">
              <a:lnSpc>
                <a:spcPct val="100000"/>
              </a:lnSpc>
              <a:spcBef>
                <a:spcPts val="0"/>
              </a:spcBef>
              <a:spcAft>
                <a:spcPts val="0"/>
              </a:spcAft>
              <a:buClr>
                <a:srgbClr val="FFFFFF"/>
              </a:buClr>
              <a:buSzPts val="1800"/>
              <a:buFont typeface="Arial"/>
              <a:buChar char="•"/>
            </a:pPr>
            <a:r>
              <a:rPr lang="en-US" sz="1600" dirty="0">
                <a:solidFill>
                  <a:srgbClr val="FFFFFF"/>
                </a:solidFill>
              </a:rPr>
              <a:t>Created script that analyzes and evaluates contaminant site risk to public of all P201, P213 facilities known to the state of Michigan, output in excel format – easy to visualize in ESRI or other vendor dashboards. </a:t>
            </a:r>
          </a:p>
          <a:p>
            <a:pPr marL="742950" marR="0" lvl="1" indent="-285750" algn="l" rtl="0">
              <a:lnSpc>
                <a:spcPct val="100000"/>
              </a:lnSpc>
              <a:spcBef>
                <a:spcPts val="0"/>
              </a:spcBef>
              <a:spcAft>
                <a:spcPts val="0"/>
              </a:spcAft>
              <a:buClr>
                <a:srgbClr val="FFFFFF"/>
              </a:buClr>
              <a:buSzPts val="1800"/>
              <a:buFont typeface="Arial"/>
              <a:buChar char="•"/>
            </a:pPr>
            <a:r>
              <a:rPr lang="en-US" sz="1600" b="0" i="0" u="none" strike="noStrike" cap="none" dirty="0">
                <a:solidFill>
                  <a:srgbClr val="FFFFFF"/>
                </a:solidFill>
                <a:latin typeface="Arial"/>
                <a:ea typeface="Arial"/>
                <a:cs typeface="Arial"/>
                <a:sym typeface="Arial"/>
              </a:rPr>
              <a:t>Established visualization dashboard to Drill down and evaluate contamination site ranking by district</a:t>
            </a:r>
            <a:br>
              <a:rPr lang="en-US" sz="1600" b="0" i="0" u="none" strike="noStrike" cap="none" dirty="0">
                <a:solidFill>
                  <a:srgbClr val="FFFFFF"/>
                </a:solidFill>
                <a:latin typeface="Arial"/>
                <a:ea typeface="Arial"/>
                <a:cs typeface="Arial"/>
                <a:sym typeface="Arial"/>
              </a:rPr>
            </a:br>
            <a:endParaRPr lang="en-US" sz="1600" b="0" i="0" u="none" strike="noStrike" cap="none" dirty="0">
              <a:solidFill>
                <a:srgbClr val="FFFFFF"/>
              </a:solidFill>
              <a:latin typeface="Arial"/>
              <a:ea typeface="Arial"/>
              <a:cs typeface="Arial"/>
              <a:sym typeface="Arial"/>
            </a:endParaRPr>
          </a:p>
          <a:p>
            <a:pPr marL="457200" marR="0" lvl="1" algn="l" rtl="0">
              <a:lnSpc>
                <a:spcPct val="100000"/>
              </a:lnSpc>
              <a:spcBef>
                <a:spcPts val="0"/>
              </a:spcBef>
              <a:spcAft>
                <a:spcPts val="0"/>
              </a:spcAft>
              <a:buClr>
                <a:srgbClr val="FFFFFF"/>
              </a:buClr>
              <a:buSzPts val="1800"/>
            </a:pPr>
            <a:r>
              <a:rPr lang="en-US" sz="1600" b="1" u="sng" dirty="0">
                <a:solidFill>
                  <a:srgbClr val="FFFFFF"/>
                </a:solidFill>
              </a:rPr>
              <a:t>Recommendations/Next Steps: </a:t>
            </a:r>
            <a:endParaRPr lang="en-US" sz="1600" b="1" i="0" u="sng" strike="noStrike" cap="none" dirty="0">
              <a:solidFill>
                <a:srgbClr val="FFFFFF"/>
              </a:solidFill>
              <a:latin typeface="Arial"/>
              <a:ea typeface="Arial"/>
              <a:cs typeface="Arial"/>
              <a:sym typeface="Arial"/>
            </a:endParaRPr>
          </a:p>
          <a:p>
            <a:pPr marL="742950" marR="0" lvl="1" indent="-285750" algn="l" rtl="0">
              <a:lnSpc>
                <a:spcPct val="100000"/>
              </a:lnSpc>
              <a:spcBef>
                <a:spcPts val="0"/>
              </a:spcBef>
              <a:spcAft>
                <a:spcPts val="0"/>
              </a:spcAft>
              <a:buClr>
                <a:srgbClr val="FFFFFF"/>
              </a:buClr>
              <a:buSzPts val="1800"/>
              <a:buFont typeface="Arial"/>
              <a:buChar char="•"/>
            </a:pPr>
            <a:r>
              <a:rPr lang="en-US" sz="1600" dirty="0">
                <a:solidFill>
                  <a:srgbClr val="FFFFFF"/>
                </a:solidFill>
              </a:rPr>
              <a:t>If EGLE has interest using this analysis tool, implement UAT – solicit feedback and update as needed </a:t>
            </a:r>
          </a:p>
          <a:p>
            <a:pPr marL="742950" marR="0" lvl="1" indent="-285750" algn="l" rtl="0">
              <a:lnSpc>
                <a:spcPct val="100000"/>
              </a:lnSpc>
              <a:spcBef>
                <a:spcPts val="0"/>
              </a:spcBef>
              <a:spcAft>
                <a:spcPts val="0"/>
              </a:spcAft>
              <a:buClr>
                <a:srgbClr val="FFFFFF"/>
              </a:buClr>
              <a:buSzPts val="1800"/>
              <a:buFont typeface="Arial"/>
              <a:buChar char="•"/>
            </a:pPr>
            <a:r>
              <a:rPr lang="en-US" sz="1600" dirty="0">
                <a:solidFill>
                  <a:srgbClr val="FFFFFF"/>
                </a:solidFill>
              </a:rPr>
              <a:t>A similarity matching method should be applied to determine the </a:t>
            </a:r>
            <a:r>
              <a:rPr lang="en-US" sz="1600" dirty="0">
                <a:solidFill>
                  <a:srgbClr val="FFFFFF"/>
                </a:solidFill>
                <a:sym typeface="Wingdings" panose="05000000000000000000" pitchFamily="2" charset="2"/>
              </a:rPr>
              <a:t>risk assessment for sites where risk is not </a:t>
            </a:r>
            <a:br>
              <a:rPr lang="en-US" sz="1600" dirty="0">
                <a:solidFill>
                  <a:srgbClr val="FFFFFF"/>
                </a:solidFill>
                <a:sym typeface="Wingdings" panose="05000000000000000000" pitchFamily="2" charset="2"/>
              </a:rPr>
            </a:br>
            <a:r>
              <a:rPr lang="en-US" sz="1600" dirty="0">
                <a:solidFill>
                  <a:srgbClr val="FFFFFF"/>
                </a:solidFill>
                <a:sym typeface="Wingdings" panose="05000000000000000000" pitchFamily="2" charset="2"/>
              </a:rPr>
              <a:t>determined or where inadequate data exists to assign risk – based on the business type, location, and expected chemicals given the combination of those two factors</a:t>
            </a:r>
            <a:br>
              <a:rPr lang="en-US" sz="1600" dirty="0">
                <a:solidFill>
                  <a:srgbClr val="FFFFFF"/>
                </a:solidFill>
                <a:sym typeface="Wingdings" panose="05000000000000000000" pitchFamily="2" charset="2"/>
              </a:rPr>
            </a:br>
            <a:endParaRPr lang="en-US" sz="1600" dirty="0">
              <a:solidFill>
                <a:srgbClr val="FFFFFF"/>
              </a:solidFill>
            </a:endParaRPr>
          </a:p>
          <a:p>
            <a:pPr marL="457200" marR="0" lvl="1" algn="l" rtl="0">
              <a:lnSpc>
                <a:spcPct val="100000"/>
              </a:lnSpc>
              <a:spcBef>
                <a:spcPts val="0"/>
              </a:spcBef>
              <a:spcAft>
                <a:spcPts val="0"/>
              </a:spcAft>
              <a:buClr>
                <a:srgbClr val="FFFFFF"/>
              </a:buClr>
              <a:buSzPts val="1800"/>
            </a:pPr>
            <a:r>
              <a:rPr lang="en-US" sz="1600" b="1" u="sng" dirty="0">
                <a:solidFill>
                  <a:srgbClr val="FFFFFF"/>
                </a:solidFill>
              </a:rPr>
              <a:t>Potential Future Projects: </a:t>
            </a:r>
          </a:p>
          <a:p>
            <a:pPr marL="742950" marR="0" lvl="1" indent="-285750" algn="l" rtl="0">
              <a:lnSpc>
                <a:spcPct val="100000"/>
              </a:lnSpc>
              <a:spcBef>
                <a:spcPts val="0"/>
              </a:spcBef>
              <a:spcAft>
                <a:spcPts val="0"/>
              </a:spcAft>
              <a:buClr>
                <a:srgbClr val="FFFFFF"/>
              </a:buClr>
              <a:buSzPts val="1800"/>
              <a:buFont typeface="Arial"/>
              <a:buChar char="•"/>
            </a:pPr>
            <a:r>
              <a:rPr lang="en-US" sz="1600" dirty="0">
                <a:solidFill>
                  <a:srgbClr val="FFFFFF"/>
                </a:solidFill>
              </a:rPr>
              <a:t>If desired, similar matrix methodology could be applied to map the most efficient route for engineers/technicians to maximize the number of contaminant sites visited per day for assessing </a:t>
            </a:r>
            <a:br>
              <a:rPr lang="en-US" sz="1600" dirty="0">
                <a:solidFill>
                  <a:srgbClr val="FFFFFF"/>
                </a:solidFill>
              </a:rPr>
            </a:br>
            <a:r>
              <a:rPr lang="en-US" sz="1600" dirty="0">
                <a:solidFill>
                  <a:srgbClr val="FFFFFF"/>
                </a:solidFill>
              </a:rPr>
              <a:t>contamination risk. If this is desired, this could serve as Project 3 in my UM Capstone for Applied </a:t>
            </a:r>
            <a:br>
              <a:rPr lang="en-US" sz="1600" dirty="0">
                <a:solidFill>
                  <a:srgbClr val="FFFFFF"/>
                </a:solidFill>
              </a:rPr>
            </a:br>
            <a:r>
              <a:rPr lang="en-US" sz="1600" dirty="0">
                <a:solidFill>
                  <a:srgbClr val="FFFFFF"/>
                </a:solidFill>
              </a:rPr>
              <a:t>Data Science</a:t>
            </a:r>
          </a:p>
        </p:txBody>
      </p:sp>
      <p:sp>
        <p:nvSpPr>
          <p:cNvPr id="2" name="Google Shape;292;p5">
            <a:extLst>
              <a:ext uri="{FF2B5EF4-FFF2-40B4-BE49-F238E27FC236}">
                <a16:creationId xmlns:a16="http://schemas.microsoft.com/office/drawing/2014/main" id="{230F6F28-16D1-A522-C72A-B84A2444E36E}"/>
              </a:ext>
            </a:extLst>
          </p:cNvPr>
          <p:cNvSpPr txBox="1">
            <a:spLocks noGrp="1"/>
          </p:cNvSpPr>
          <p:nvPr>
            <p:ph type="ftr" idx="11"/>
          </p:nvPr>
        </p:nvSpPr>
        <p:spPr>
          <a:xfrm>
            <a:off x="10819478" y="6309860"/>
            <a:ext cx="1372522"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dirty="0"/>
              <a:t>Envirolytica LLC</a:t>
            </a:r>
            <a:endParaRPr dirty="0"/>
          </a:p>
          <a:p>
            <a:pPr marL="0" lvl="0" indent="0" algn="l" rtl="0">
              <a:lnSpc>
                <a:spcPct val="100000"/>
              </a:lnSpc>
              <a:spcBef>
                <a:spcPts val="0"/>
              </a:spcBef>
              <a:spcAft>
                <a:spcPts val="0"/>
              </a:spcAft>
              <a:buSzPts val="1400"/>
              <a:buNone/>
            </a:pPr>
            <a:r>
              <a:rPr lang="en-US" dirty="0"/>
              <a:t>Pg. 13</a:t>
            </a:r>
            <a:endParaRPr dirty="0"/>
          </a:p>
        </p:txBody>
      </p:sp>
    </p:spTree>
    <p:extLst>
      <p:ext uri="{BB962C8B-B14F-4D97-AF65-F5344CB8AC3E}">
        <p14:creationId xmlns:p14="http://schemas.microsoft.com/office/powerpoint/2010/main" val="30678789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7"/>
          <p:cNvSpPr txBox="1">
            <a:spLocks noGrp="1"/>
          </p:cNvSpPr>
          <p:nvPr>
            <p:ph type="title"/>
          </p:nvPr>
        </p:nvSpPr>
        <p:spPr>
          <a:xfrm>
            <a:off x="581709" y="721538"/>
            <a:ext cx="10889796" cy="141899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lt1"/>
              </a:buClr>
              <a:buSzPts val="4400"/>
              <a:buFont typeface="Mate"/>
              <a:buNone/>
            </a:pPr>
            <a:r>
              <a:rPr lang="en-US" dirty="0"/>
              <a:t>Acknowledgements</a:t>
            </a:r>
            <a:endParaRPr dirty="0"/>
          </a:p>
        </p:txBody>
      </p:sp>
      <p:pic>
        <p:nvPicPr>
          <p:cNvPr id="309" name="Google Shape;309;p7" descr="A logo of an orange and grey graph&#10;&#10;Description automatically generated with medium confidence"/>
          <p:cNvPicPr preferRelativeResize="0"/>
          <p:nvPr/>
        </p:nvPicPr>
        <p:blipFill rotWithShape="1">
          <a:blip r:embed="rId3">
            <a:alphaModFix/>
          </a:blip>
          <a:srcRect/>
          <a:stretch/>
        </p:blipFill>
        <p:spPr>
          <a:xfrm>
            <a:off x="10942326" y="119198"/>
            <a:ext cx="1058357" cy="923962"/>
          </a:xfrm>
          <a:prstGeom prst="rect">
            <a:avLst/>
          </a:prstGeom>
          <a:noFill/>
          <a:ln>
            <a:noFill/>
          </a:ln>
        </p:spPr>
      </p:pic>
      <p:sp>
        <p:nvSpPr>
          <p:cNvPr id="2" name="Google Shape;311;p7">
            <a:extLst>
              <a:ext uri="{FF2B5EF4-FFF2-40B4-BE49-F238E27FC236}">
                <a16:creationId xmlns:a16="http://schemas.microsoft.com/office/drawing/2014/main" id="{EE87836A-06BD-E2EB-E40F-22CA9B778A12}"/>
              </a:ext>
            </a:extLst>
          </p:cNvPr>
          <p:cNvSpPr txBox="1"/>
          <p:nvPr/>
        </p:nvSpPr>
        <p:spPr>
          <a:xfrm>
            <a:off x="581709" y="1614198"/>
            <a:ext cx="10889700" cy="2062063"/>
          </a:xfrm>
          <a:prstGeom prst="rect">
            <a:avLst/>
          </a:prstGeom>
          <a:noFill/>
          <a:ln>
            <a:noFill/>
          </a:ln>
        </p:spPr>
        <p:txBody>
          <a:bodyPr spcFirstLastPara="1" wrap="square" lIns="91425" tIns="45700" rIns="91425" bIns="45700" anchor="t" anchorCtr="0">
            <a:spAutoFit/>
          </a:bodyPr>
          <a:lstStyle/>
          <a:p>
            <a:pPr marL="457200" marR="0" lvl="1" algn="l" rtl="0">
              <a:lnSpc>
                <a:spcPct val="100000"/>
              </a:lnSpc>
              <a:spcBef>
                <a:spcPts val="0"/>
              </a:spcBef>
              <a:spcAft>
                <a:spcPts val="0"/>
              </a:spcAft>
              <a:buClr>
                <a:srgbClr val="FFFFFF"/>
              </a:buClr>
              <a:buSzPts val="1800"/>
            </a:pPr>
            <a:r>
              <a:rPr lang="en-US" sz="1600" dirty="0">
                <a:solidFill>
                  <a:srgbClr val="FFFFFF"/>
                </a:solidFill>
              </a:rPr>
              <a:t>This project fulfills my capstone requirement for a Masters in Applied Data Science degree from the University of Michigan. A special thanks for the following individuals and their support on this project: </a:t>
            </a:r>
          </a:p>
          <a:p>
            <a:pPr marL="742950" marR="0" lvl="1" indent="-285750" algn="l" rtl="0">
              <a:lnSpc>
                <a:spcPct val="100000"/>
              </a:lnSpc>
              <a:spcBef>
                <a:spcPts val="0"/>
              </a:spcBef>
              <a:spcAft>
                <a:spcPts val="0"/>
              </a:spcAft>
              <a:buClr>
                <a:srgbClr val="FFFFFF"/>
              </a:buClr>
              <a:buSzPts val="1800"/>
              <a:buFont typeface="Arial" panose="020B0604020202020204" pitchFamily="34" charset="0"/>
              <a:buChar char="•"/>
            </a:pPr>
            <a:endParaRPr lang="en-US" sz="1600" dirty="0">
              <a:solidFill>
                <a:srgbClr val="FFFFFF"/>
              </a:solidFill>
            </a:endParaRPr>
          </a:p>
          <a:p>
            <a:pPr marL="742950" marR="0" lvl="1" indent="-285750" algn="l" rtl="0">
              <a:lnSpc>
                <a:spcPct val="100000"/>
              </a:lnSpc>
              <a:spcBef>
                <a:spcPts val="0"/>
              </a:spcBef>
              <a:spcAft>
                <a:spcPts val="0"/>
              </a:spcAft>
              <a:buClr>
                <a:srgbClr val="FFFFFF"/>
              </a:buClr>
              <a:buSzPts val="1800"/>
              <a:buFont typeface="Arial" panose="020B0604020202020204" pitchFamily="34" charset="0"/>
              <a:buChar char="•"/>
            </a:pPr>
            <a:r>
              <a:rPr lang="en-US" sz="1600" dirty="0">
                <a:solidFill>
                  <a:srgbClr val="FFFFFF"/>
                </a:solidFill>
              </a:rPr>
              <a:t>Andrew Munoz-Hernandez – Project Mentor </a:t>
            </a:r>
          </a:p>
          <a:p>
            <a:pPr marL="742950" marR="0" lvl="1" indent="-285750" algn="l" rtl="0">
              <a:lnSpc>
                <a:spcPct val="100000"/>
              </a:lnSpc>
              <a:spcBef>
                <a:spcPts val="0"/>
              </a:spcBef>
              <a:spcAft>
                <a:spcPts val="0"/>
              </a:spcAft>
              <a:buClr>
                <a:srgbClr val="FFFFFF"/>
              </a:buClr>
              <a:buSzPts val="1800"/>
              <a:buFont typeface="Arial" panose="020B0604020202020204" pitchFamily="34" charset="0"/>
              <a:buChar char="•"/>
            </a:pPr>
            <a:r>
              <a:rPr lang="en-US" sz="1600" dirty="0">
                <a:solidFill>
                  <a:srgbClr val="FFFFFF"/>
                </a:solidFill>
              </a:rPr>
              <a:t>Dave Bandlow – Critical Project Resource (RIDE and FOIA information)</a:t>
            </a:r>
          </a:p>
          <a:p>
            <a:pPr marL="742950" marR="0" lvl="1" indent="-285750" algn="l" rtl="0">
              <a:lnSpc>
                <a:spcPct val="100000"/>
              </a:lnSpc>
              <a:spcBef>
                <a:spcPts val="0"/>
              </a:spcBef>
              <a:spcAft>
                <a:spcPts val="0"/>
              </a:spcAft>
              <a:buClr>
                <a:srgbClr val="FFFFFF"/>
              </a:buClr>
              <a:buSzPts val="1800"/>
              <a:buFont typeface="Arial" panose="020B0604020202020204" pitchFamily="34" charset="0"/>
              <a:buChar char="•"/>
            </a:pPr>
            <a:r>
              <a:rPr lang="en-US" sz="1600" dirty="0">
                <a:solidFill>
                  <a:srgbClr val="FFFFFF"/>
                </a:solidFill>
              </a:rPr>
              <a:t>UMSI Internship Grant Committee – Project Sponsors that funded this opportunity</a:t>
            </a:r>
            <a:br>
              <a:rPr lang="en-US" sz="1600" dirty="0">
                <a:solidFill>
                  <a:srgbClr val="FFFFFF"/>
                </a:solidFill>
              </a:rPr>
            </a:br>
            <a:r>
              <a:rPr lang="en-US" sz="1600" dirty="0">
                <a:solidFill>
                  <a:srgbClr val="FFFFFF"/>
                </a:solidFill>
              </a:rPr>
              <a:t>(Katie Dunn, Krystle Forbes, Jordan Hansen) </a:t>
            </a:r>
          </a:p>
          <a:p>
            <a:pPr marL="742950" marR="0" lvl="1" indent="-285750" algn="l" rtl="0">
              <a:lnSpc>
                <a:spcPct val="100000"/>
              </a:lnSpc>
              <a:spcBef>
                <a:spcPts val="0"/>
              </a:spcBef>
              <a:spcAft>
                <a:spcPts val="0"/>
              </a:spcAft>
              <a:buClr>
                <a:srgbClr val="FFFFFF"/>
              </a:buClr>
              <a:buSzPts val="1800"/>
              <a:buFont typeface="Arial" panose="020B0604020202020204" pitchFamily="34" charset="0"/>
              <a:buChar char="•"/>
            </a:pPr>
            <a:endParaRPr lang="en-US" sz="1600" dirty="0">
              <a:solidFill>
                <a:srgbClr val="FFFFFF"/>
              </a:solidFill>
            </a:endParaRPr>
          </a:p>
        </p:txBody>
      </p:sp>
      <p:sp>
        <p:nvSpPr>
          <p:cNvPr id="3" name="Google Shape;292;p5">
            <a:extLst>
              <a:ext uri="{FF2B5EF4-FFF2-40B4-BE49-F238E27FC236}">
                <a16:creationId xmlns:a16="http://schemas.microsoft.com/office/drawing/2014/main" id="{E8715A07-F408-0C53-76B0-60886CBEA999}"/>
              </a:ext>
            </a:extLst>
          </p:cNvPr>
          <p:cNvSpPr txBox="1">
            <a:spLocks noGrp="1"/>
          </p:cNvSpPr>
          <p:nvPr>
            <p:ph type="ftr" idx="11"/>
          </p:nvPr>
        </p:nvSpPr>
        <p:spPr>
          <a:xfrm>
            <a:off x="10819478" y="6309860"/>
            <a:ext cx="1372522"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dirty="0"/>
              <a:t>Envirolytica LLC</a:t>
            </a:r>
            <a:endParaRPr dirty="0"/>
          </a:p>
          <a:p>
            <a:pPr marL="0" lvl="0" indent="0" algn="l" rtl="0">
              <a:lnSpc>
                <a:spcPct val="100000"/>
              </a:lnSpc>
              <a:spcBef>
                <a:spcPts val="0"/>
              </a:spcBef>
              <a:spcAft>
                <a:spcPts val="0"/>
              </a:spcAft>
              <a:buSzPts val="1400"/>
              <a:buNone/>
            </a:pPr>
            <a:r>
              <a:rPr lang="en-US" dirty="0"/>
              <a:t>Pg. 14</a:t>
            </a:r>
            <a:endParaRPr dirty="0"/>
          </a:p>
        </p:txBody>
      </p:sp>
    </p:spTree>
    <p:extLst>
      <p:ext uri="{BB962C8B-B14F-4D97-AF65-F5344CB8AC3E}">
        <p14:creationId xmlns:p14="http://schemas.microsoft.com/office/powerpoint/2010/main" val="26441961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8"/>
          <p:cNvSpPr txBox="1">
            <a:spLocks noGrp="1"/>
          </p:cNvSpPr>
          <p:nvPr>
            <p:ph type="title"/>
          </p:nvPr>
        </p:nvSpPr>
        <p:spPr>
          <a:xfrm>
            <a:off x="6096000" y="1703538"/>
            <a:ext cx="5055698" cy="1325563"/>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lt1"/>
              </a:buClr>
              <a:buSzPts val="4400"/>
              <a:buFont typeface="Mate"/>
              <a:buNone/>
            </a:pPr>
            <a:r>
              <a:rPr lang="en-US"/>
              <a:t>Thank you</a:t>
            </a:r>
            <a:endParaRPr/>
          </a:p>
        </p:txBody>
      </p:sp>
      <p:pic>
        <p:nvPicPr>
          <p:cNvPr id="317" name="Google Shape;317;p8" descr="People working in office"/>
          <p:cNvPicPr preferRelativeResize="0">
            <a:picLocks noGrp="1"/>
          </p:cNvPicPr>
          <p:nvPr>
            <p:ph type="pic" idx="3"/>
          </p:nvPr>
        </p:nvPicPr>
        <p:blipFill rotWithShape="1">
          <a:blip r:embed="rId3">
            <a:alphaModFix/>
          </a:blip>
          <a:srcRect/>
          <a:stretch/>
        </p:blipFill>
        <p:spPr>
          <a:xfrm>
            <a:off x="391110" y="2493385"/>
            <a:ext cx="1465840" cy="1289394"/>
          </a:xfrm>
          <a:prstGeom prst="hexagon">
            <a:avLst>
              <a:gd name="adj" fmla="val 28349"/>
              <a:gd name="vf" fmla="val 115470"/>
            </a:avLst>
          </a:prstGeom>
          <a:noFill/>
          <a:ln>
            <a:noFill/>
          </a:ln>
        </p:spPr>
      </p:pic>
      <p:pic>
        <p:nvPicPr>
          <p:cNvPr id="318" name="Google Shape;318;p8" descr="People in an office discussing work over a laptop&#10;"/>
          <p:cNvPicPr preferRelativeResize="0">
            <a:picLocks noGrp="1"/>
          </p:cNvPicPr>
          <p:nvPr>
            <p:ph type="pic" idx="2"/>
          </p:nvPr>
        </p:nvPicPr>
        <p:blipFill rotWithShape="1">
          <a:blip r:embed="rId4">
            <a:alphaModFix/>
          </a:blip>
          <a:srcRect/>
          <a:stretch/>
        </p:blipFill>
        <p:spPr>
          <a:xfrm>
            <a:off x="2754948" y="2502098"/>
            <a:ext cx="1465840" cy="1289394"/>
          </a:xfrm>
          <a:prstGeom prst="hexagon">
            <a:avLst>
              <a:gd name="adj" fmla="val 28349"/>
              <a:gd name="vf" fmla="val 115470"/>
            </a:avLst>
          </a:prstGeom>
          <a:noFill/>
          <a:ln>
            <a:noFill/>
          </a:ln>
        </p:spPr>
      </p:pic>
      <p:pic>
        <p:nvPicPr>
          <p:cNvPr id="319" name="Google Shape;319;p8" descr="Layout of website design sketches on white paper"/>
          <p:cNvPicPr preferRelativeResize="0">
            <a:picLocks noGrp="1"/>
          </p:cNvPicPr>
          <p:nvPr>
            <p:ph type="pic" idx="5"/>
          </p:nvPr>
        </p:nvPicPr>
        <p:blipFill rotWithShape="1">
          <a:blip r:embed="rId5">
            <a:alphaModFix/>
          </a:blip>
          <a:srcRect/>
          <a:stretch/>
        </p:blipFill>
        <p:spPr>
          <a:xfrm>
            <a:off x="3948599" y="3194928"/>
            <a:ext cx="1465840" cy="1289394"/>
          </a:xfrm>
          <a:prstGeom prst="hexagon">
            <a:avLst>
              <a:gd name="adj" fmla="val 28349"/>
              <a:gd name="vf" fmla="val 115470"/>
            </a:avLst>
          </a:prstGeom>
          <a:noFill/>
          <a:ln>
            <a:noFill/>
          </a:ln>
        </p:spPr>
      </p:pic>
      <p:sp>
        <p:nvSpPr>
          <p:cNvPr id="320" name="Google Shape;320;p8"/>
          <p:cNvSpPr txBox="1">
            <a:spLocks noGrp="1"/>
          </p:cNvSpPr>
          <p:nvPr>
            <p:ph type="body" idx="1"/>
          </p:nvPr>
        </p:nvSpPr>
        <p:spPr>
          <a:xfrm>
            <a:off x="6096000" y="3093990"/>
            <a:ext cx="4175051" cy="1879791"/>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lt1"/>
              </a:buClr>
              <a:buSzPts val="1800"/>
              <a:buNone/>
            </a:pPr>
            <a:r>
              <a:rPr lang="en-US" dirty="0"/>
              <a:t>Matthew D. Jones</a:t>
            </a:r>
            <a:br>
              <a:rPr lang="en-US" dirty="0"/>
            </a:br>
            <a:r>
              <a:rPr lang="en-US" dirty="0"/>
              <a:t>Academic: </a:t>
            </a:r>
            <a:r>
              <a:rPr lang="en-US" u="sng" dirty="0">
                <a:solidFill>
                  <a:schemeClr val="hlink"/>
                </a:solidFill>
                <a:hlinkClick r:id="rId6"/>
              </a:rPr>
              <a:t>Mjonesgm@Umich.edu</a:t>
            </a:r>
            <a:br>
              <a:rPr lang="en-US" dirty="0"/>
            </a:br>
            <a:r>
              <a:rPr lang="en-US" dirty="0"/>
              <a:t>Business: </a:t>
            </a:r>
            <a:r>
              <a:rPr lang="en-US" u="sng" dirty="0">
                <a:solidFill>
                  <a:schemeClr val="hlink"/>
                </a:solidFill>
                <a:hlinkClick r:id="rId7"/>
              </a:rPr>
              <a:t>Mjones@Envirolytica.com</a:t>
            </a:r>
            <a:endParaRPr dirty="0"/>
          </a:p>
          <a:p>
            <a:pPr marL="0" lvl="0" indent="0" algn="l" rtl="0">
              <a:lnSpc>
                <a:spcPct val="100000"/>
              </a:lnSpc>
              <a:spcBef>
                <a:spcPts val="1000"/>
              </a:spcBef>
              <a:spcAft>
                <a:spcPts val="0"/>
              </a:spcAft>
              <a:buClr>
                <a:schemeClr val="lt1"/>
              </a:buClr>
              <a:buSzPts val="1800"/>
              <a:buNone/>
            </a:pPr>
            <a:r>
              <a:rPr lang="en-US" u="sng" dirty="0">
                <a:solidFill>
                  <a:schemeClr val="hlink"/>
                </a:solidFill>
                <a:hlinkClick r:id="rId8"/>
              </a:rPr>
              <a:t>www.Envirolytica.com</a:t>
            </a:r>
            <a:endParaRPr dirty="0"/>
          </a:p>
          <a:p>
            <a:pPr marL="0" lvl="0" indent="0" algn="l" rtl="0">
              <a:lnSpc>
                <a:spcPct val="100000"/>
              </a:lnSpc>
              <a:spcBef>
                <a:spcPts val="1000"/>
              </a:spcBef>
              <a:spcAft>
                <a:spcPts val="0"/>
              </a:spcAft>
              <a:buClr>
                <a:schemeClr val="lt1"/>
              </a:buClr>
              <a:buSzPts val="1800"/>
              <a:buNone/>
            </a:pPr>
            <a:r>
              <a:rPr lang="en-US" dirty="0"/>
              <a:t>Please reach out for future projects</a:t>
            </a:r>
            <a:endParaRPr dirty="0"/>
          </a:p>
        </p:txBody>
      </p:sp>
      <p:pic>
        <p:nvPicPr>
          <p:cNvPr id="321" name="Google Shape;321;p8" descr="Businesswoman reviewing sticky notes on a wall"/>
          <p:cNvPicPr preferRelativeResize="0">
            <a:picLocks noGrp="1"/>
          </p:cNvPicPr>
          <p:nvPr>
            <p:ph type="pic" idx="4"/>
          </p:nvPr>
        </p:nvPicPr>
        <p:blipFill rotWithShape="1">
          <a:blip r:embed="rId9">
            <a:alphaModFix/>
          </a:blip>
          <a:srcRect/>
          <a:stretch/>
        </p:blipFill>
        <p:spPr>
          <a:xfrm>
            <a:off x="5151412" y="5238680"/>
            <a:ext cx="1465840" cy="1289394"/>
          </a:xfrm>
          <a:prstGeom prst="hexagon">
            <a:avLst>
              <a:gd name="adj" fmla="val 28349"/>
              <a:gd name="vf" fmla="val 115470"/>
            </a:avLst>
          </a:prstGeom>
          <a:noFill/>
          <a:ln>
            <a:noFill/>
          </a:ln>
        </p:spPr>
      </p:pic>
      <p:pic>
        <p:nvPicPr>
          <p:cNvPr id="322" name="Google Shape;322;p8" descr="A logo of an orange and grey graph&#10;&#10;Description automatically generated with medium confidence"/>
          <p:cNvPicPr preferRelativeResize="0"/>
          <p:nvPr/>
        </p:nvPicPr>
        <p:blipFill rotWithShape="1">
          <a:blip r:embed="rId10">
            <a:alphaModFix/>
          </a:blip>
          <a:srcRect/>
          <a:stretch/>
        </p:blipFill>
        <p:spPr>
          <a:xfrm>
            <a:off x="10942326" y="119198"/>
            <a:ext cx="1058357" cy="923962"/>
          </a:xfrm>
          <a:prstGeom prst="rect">
            <a:avLst/>
          </a:prstGeom>
          <a:noFill/>
          <a:ln>
            <a:noFill/>
          </a:ln>
        </p:spPr>
      </p:pic>
      <p:sp>
        <p:nvSpPr>
          <p:cNvPr id="323" name="Google Shape;323;p8"/>
          <p:cNvSpPr txBox="1"/>
          <p:nvPr/>
        </p:nvSpPr>
        <p:spPr>
          <a:xfrm>
            <a:off x="10819478" y="6309860"/>
            <a:ext cx="1372522" cy="365125"/>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dirty="0">
                <a:solidFill>
                  <a:schemeClr val="lt1"/>
                </a:solidFill>
                <a:latin typeface="Arial"/>
                <a:ea typeface="Arial"/>
                <a:cs typeface="Arial"/>
                <a:sym typeface="Arial"/>
              </a:rPr>
              <a:t>Envirolytica LLC</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US" sz="1200" b="0" i="0" u="none" strike="noStrike" cap="none" dirty="0">
                <a:solidFill>
                  <a:schemeClr val="lt1"/>
                </a:solidFill>
                <a:latin typeface="Arial"/>
                <a:ea typeface="Arial"/>
                <a:cs typeface="Arial"/>
                <a:sym typeface="Arial"/>
              </a:rPr>
              <a:t>Pg. 15</a:t>
            </a:r>
            <a:endParaRPr sz="1400" b="0" i="0" u="none" strike="noStrike" cap="none" dirty="0">
              <a:solidFill>
                <a:srgbClr val="000000"/>
              </a:solidFill>
              <a:latin typeface="Arial"/>
              <a:ea typeface="Arial"/>
              <a:cs typeface="Arial"/>
              <a:sym typeface="Arial"/>
            </a:endParaRPr>
          </a:p>
        </p:txBody>
      </p:sp>
      <p:pic>
        <p:nvPicPr>
          <p:cNvPr id="2" name="Google Shape;335;p9" descr="A person wearing glasses and smiling&#10;&#10;Description automatically generated">
            <a:extLst>
              <a:ext uri="{FF2B5EF4-FFF2-40B4-BE49-F238E27FC236}">
                <a16:creationId xmlns:a16="http://schemas.microsoft.com/office/drawing/2014/main" id="{A0E96DC7-F25B-D439-1405-18D55D59E681}"/>
              </a:ext>
            </a:extLst>
          </p:cNvPr>
          <p:cNvPicPr preferRelativeResize="0">
            <a:picLocks/>
          </p:cNvPicPr>
          <p:nvPr/>
        </p:nvPicPr>
        <p:blipFill rotWithShape="1">
          <a:blip r:embed="rId11">
            <a:alphaModFix/>
          </a:blip>
          <a:srcRect t="6431" b="24465"/>
          <a:stretch/>
        </p:blipFill>
        <p:spPr>
          <a:xfrm>
            <a:off x="10106924" y="2889214"/>
            <a:ext cx="1758477" cy="1561037"/>
          </a:xfrm>
          <a:prstGeom prst="hexagon">
            <a:avLst>
              <a:gd name="adj" fmla="val 28349"/>
              <a:gd name="vf" fmla="val 115470"/>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2"/>
          <p:cNvSpPr txBox="1">
            <a:spLocks noGrp="1"/>
          </p:cNvSpPr>
          <p:nvPr>
            <p:ph type="title"/>
          </p:nvPr>
        </p:nvSpPr>
        <p:spPr>
          <a:xfrm>
            <a:off x="512572" y="3435545"/>
            <a:ext cx="4253399" cy="1740114"/>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4400"/>
              <a:buFont typeface="Mate"/>
              <a:buNone/>
            </a:pPr>
            <a:r>
              <a:rPr lang="en-US"/>
              <a:t>Agenda</a:t>
            </a:r>
            <a:endParaRPr/>
          </a:p>
        </p:txBody>
      </p:sp>
      <p:sp>
        <p:nvSpPr>
          <p:cNvPr id="259" name="Google Shape;259;p2"/>
          <p:cNvSpPr txBox="1">
            <a:spLocks noGrp="1"/>
          </p:cNvSpPr>
          <p:nvPr>
            <p:ph type="body" idx="1"/>
          </p:nvPr>
        </p:nvSpPr>
        <p:spPr>
          <a:xfrm>
            <a:off x="6274027" y="1076241"/>
            <a:ext cx="1913128" cy="105472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lt1"/>
              </a:buClr>
              <a:buSzPts val="1800"/>
              <a:buNone/>
            </a:pPr>
            <a:r>
              <a:rPr lang="en-US"/>
              <a:t>Executive Summary</a:t>
            </a:r>
            <a:endParaRPr/>
          </a:p>
        </p:txBody>
      </p:sp>
      <p:sp>
        <p:nvSpPr>
          <p:cNvPr id="260" name="Google Shape;260;p2"/>
          <p:cNvSpPr txBox="1">
            <a:spLocks noGrp="1"/>
          </p:cNvSpPr>
          <p:nvPr>
            <p:ph type="body" idx="2"/>
          </p:nvPr>
        </p:nvSpPr>
        <p:spPr>
          <a:xfrm>
            <a:off x="8375472" y="1076241"/>
            <a:ext cx="1904890" cy="1054728"/>
          </a:xfrm>
          <a:prstGeom prst="rect">
            <a:avLst/>
          </a:prstGeom>
          <a:noFill/>
          <a:ln>
            <a:noFill/>
          </a:ln>
        </p:spPr>
        <p:txBody>
          <a:bodyPr spcFirstLastPara="1" wrap="square" lIns="91425" tIns="45700" rIns="91425" bIns="45700" anchor="ctr" anchorCtr="0">
            <a:noAutofit/>
          </a:bodyPr>
          <a:lstStyle/>
          <a:p>
            <a:pPr marL="0" lvl="0" indent="0" algn="ctr" rtl="0">
              <a:lnSpc>
                <a:spcPct val="113000"/>
              </a:lnSpc>
              <a:spcBef>
                <a:spcPts val="0"/>
              </a:spcBef>
              <a:spcAft>
                <a:spcPts val="0"/>
              </a:spcAft>
              <a:buClr>
                <a:schemeClr val="lt1"/>
              </a:buClr>
              <a:buSzPts val="1800"/>
              <a:buNone/>
            </a:pPr>
            <a:r>
              <a:rPr lang="en-US"/>
              <a:t>Project Background</a:t>
            </a:r>
            <a:endParaRPr/>
          </a:p>
        </p:txBody>
      </p:sp>
      <p:sp>
        <p:nvSpPr>
          <p:cNvPr id="261" name="Google Shape;261;p2"/>
          <p:cNvSpPr txBox="1">
            <a:spLocks noGrp="1"/>
          </p:cNvSpPr>
          <p:nvPr>
            <p:ph type="body" idx="3"/>
          </p:nvPr>
        </p:nvSpPr>
        <p:spPr>
          <a:xfrm>
            <a:off x="7321949" y="2844725"/>
            <a:ext cx="1914694" cy="1089194"/>
          </a:xfrm>
          <a:prstGeom prst="rect">
            <a:avLst/>
          </a:prstGeom>
          <a:noFill/>
          <a:ln>
            <a:noFill/>
          </a:ln>
        </p:spPr>
        <p:txBody>
          <a:bodyPr spcFirstLastPara="1" wrap="square" lIns="91425" tIns="45700" rIns="91425" bIns="45700" anchor="ctr" anchorCtr="0">
            <a:noAutofit/>
          </a:bodyPr>
          <a:lstStyle/>
          <a:p>
            <a:pPr marL="0" lvl="0" indent="0" algn="ctr" rtl="0">
              <a:lnSpc>
                <a:spcPct val="113000"/>
              </a:lnSpc>
              <a:spcBef>
                <a:spcPts val="0"/>
              </a:spcBef>
              <a:spcAft>
                <a:spcPts val="0"/>
              </a:spcAft>
              <a:buClr>
                <a:schemeClr val="lt1"/>
              </a:buClr>
              <a:buSzPts val="1800"/>
              <a:buNone/>
            </a:pPr>
            <a:r>
              <a:rPr lang="en-US"/>
              <a:t>Methodology</a:t>
            </a:r>
            <a:endParaRPr/>
          </a:p>
        </p:txBody>
      </p:sp>
      <p:sp>
        <p:nvSpPr>
          <p:cNvPr id="262" name="Google Shape;262;p2"/>
          <p:cNvSpPr txBox="1">
            <a:spLocks noGrp="1"/>
          </p:cNvSpPr>
          <p:nvPr>
            <p:ph type="body" idx="4"/>
          </p:nvPr>
        </p:nvSpPr>
        <p:spPr>
          <a:xfrm>
            <a:off x="9409651" y="2826795"/>
            <a:ext cx="1913128" cy="1107124"/>
          </a:xfrm>
          <a:prstGeom prst="rect">
            <a:avLst/>
          </a:prstGeom>
          <a:noFill/>
          <a:ln>
            <a:noFill/>
          </a:ln>
        </p:spPr>
        <p:txBody>
          <a:bodyPr spcFirstLastPara="1" wrap="square" lIns="91425" tIns="45700" rIns="91425" bIns="45700" anchor="ctr" anchorCtr="0">
            <a:noAutofit/>
          </a:bodyPr>
          <a:lstStyle/>
          <a:p>
            <a:pPr marL="0" lvl="0" indent="0" algn="ctr" rtl="0">
              <a:lnSpc>
                <a:spcPct val="113000"/>
              </a:lnSpc>
              <a:spcBef>
                <a:spcPts val="0"/>
              </a:spcBef>
              <a:spcAft>
                <a:spcPts val="0"/>
              </a:spcAft>
              <a:buClr>
                <a:schemeClr val="lt1"/>
              </a:buClr>
              <a:buSzPts val="1800"/>
              <a:buNone/>
            </a:pPr>
            <a:r>
              <a:rPr lang="en-US"/>
              <a:t>Visualization</a:t>
            </a:r>
            <a:endParaRPr/>
          </a:p>
        </p:txBody>
      </p:sp>
      <p:sp>
        <p:nvSpPr>
          <p:cNvPr id="263" name="Google Shape;263;p2"/>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a:t>Pg. 1</a:t>
            </a:r>
            <a:endParaRPr/>
          </a:p>
        </p:txBody>
      </p:sp>
      <p:grpSp>
        <p:nvGrpSpPr>
          <p:cNvPr id="264" name="Google Shape;264;p2"/>
          <p:cNvGrpSpPr/>
          <p:nvPr/>
        </p:nvGrpSpPr>
        <p:grpSpPr>
          <a:xfrm>
            <a:off x="655067" y="4719847"/>
            <a:ext cx="1570617" cy="1247927"/>
            <a:chOff x="1601365" y="5060089"/>
            <a:chExt cx="1570617" cy="1247927"/>
          </a:xfrm>
        </p:grpSpPr>
        <p:sp>
          <p:nvSpPr>
            <p:cNvPr id="265" name="Google Shape;265;p2"/>
            <p:cNvSpPr txBox="1"/>
            <p:nvPr/>
          </p:nvSpPr>
          <p:spPr>
            <a:xfrm>
              <a:off x="1601365" y="5060089"/>
              <a:ext cx="1570617" cy="1247927"/>
            </a:xfrm>
            <a:prstGeom prst="rect">
              <a:avLst/>
            </a:prstGeom>
            <a:solidFill>
              <a:srgbClr val="D8D8D8"/>
            </a:solid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3A3838"/>
                </a:buClr>
                <a:buSzPts val="1800"/>
                <a:buFont typeface="Arial"/>
                <a:buNone/>
              </a:pPr>
              <a:br>
                <a:rPr lang="en-US" sz="1800" b="0" i="1" u="none" strike="noStrike" cap="none">
                  <a:solidFill>
                    <a:srgbClr val="3A3838"/>
                  </a:solidFill>
                  <a:latin typeface="Arial"/>
                  <a:ea typeface="Arial"/>
                  <a:cs typeface="Arial"/>
                  <a:sym typeface="Arial"/>
                </a:rPr>
              </a:br>
              <a:br>
                <a:rPr lang="en-US" sz="1800" b="0" i="1" u="none" strike="noStrike" cap="none">
                  <a:solidFill>
                    <a:srgbClr val="3A3838"/>
                  </a:solidFill>
                  <a:latin typeface="Arial"/>
                  <a:ea typeface="Arial"/>
                  <a:cs typeface="Arial"/>
                  <a:sym typeface="Arial"/>
                </a:rPr>
              </a:br>
              <a:br>
                <a:rPr lang="en-US" sz="1200" b="0" i="1" u="none" strike="noStrike" cap="none">
                  <a:solidFill>
                    <a:srgbClr val="3A3838"/>
                  </a:solidFill>
                  <a:latin typeface="Arial"/>
                  <a:ea typeface="Arial"/>
                  <a:cs typeface="Arial"/>
                  <a:sym typeface="Arial"/>
                </a:rPr>
              </a:br>
              <a:r>
                <a:rPr lang="en-US" sz="1200" b="0" i="1" u="none" strike="noStrike" cap="none">
                  <a:solidFill>
                    <a:srgbClr val="3A3838"/>
                  </a:solidFill>
                  <a:latin typeface="Arial"/>
                  <a:ea typeface="Arial"/>
                  <a:cs typeface="Arial"/>
                  <a:sym typeface="Arial"/>
                </a:rPr>
                <a:t>.</a:t>
              </a:r>
              <a:br>
                <a:rPr lang="en-US" sz="1800" b="0" i="1" u="none" strike="noStrike" cap="none">
                  <a:solidFill>
                    <a:srgbClr val="3A3838"/>
                  </a:solidFill>
                  <a:latin typeface="Arial"/>
                  <a:ea typeface="Arial"/>
                  <a:cs typeface="Arial"/>
                  <a:sym typeface="Arial"/>
                </a:rPr>
              </a:br>
              <a:r>
                <a:rPr lang="en-US" sz="1800" b="0" i="1" u="none" strike="noStrike" cap="none">
                  <a:solidFill>
                    <a:srgbClr val="3A3838"/>
                  </a:solidFill>
                  <a:latin typeface="Arial"/>
                  <a:ea typeface="Arial"/>
                  <a:cs typeface="Arial"/>
                  <a:sym typeface="Arial"/>
                </a:rPr>
                <a:t>Envirolytica</a:t>
              </a:r>
              <a:endParaRPr sz="1400" b="0" i="0" u="none" strike="noStrike" cap="none">
                <a:solidFill>
                  <a:srgbClr val="000000"/>
                </a:solidFill>
                <a:latin typeface="Arial"/>
                <a:ea typeface="Arial"/>
                <a:cs typeface="Arial"/>
                <a:sym typeface="Arial"/>
              </a:endParaRPr>
            </a:p>
          </p:txBody>
        </p:sp>
        <p:pic>
          <p:nvPicPr>
            <p:cNvPr id="266" name="Google Shape;266;p2" descr="A logo of a company&#10;&#10;Description automatically generated with medium confidence"/>
            <p:cNvPicPr preferRelativeResize="0"/>
            <p:nvPr/>
          </p:nvPicPr>
          <p:blipFill rotWithShape="1">
            <a:blip r:embed="rId3">
              <a:alphaModFix/>
            </a:blip>
            <a:srcRect/>
            <a:stretch/>
          </p:blipFill>
          <p:spPr>
            <a:xfrm>
              <a:off x="1601365" y="5060089"/>
              <a:ext cx="1570617" cy="931608"/>
            </a:xfrm>
            <a:prstGeom prst="rect">
              <a:avLst/>
            </a:prstGeom>
            <a:noFill/>
            <a:ln>
              <a:noFill/>
            </a:ln>
          </p:spPr>
        </p:pic>
      </p:grpSp>
      <p:sp>
        <p:nvSpPr>
          <p:cNvPr id="267" name="Google Shape;267;p2"/>
          <p:cNvSpPr txBox="1"/>
          <p:nvPr/>
        </p:nvSpPr>
        <p:spPr>
          <a:xfrm>
            <a:off x="10819478" y="6386060"/>
            <a:ext cx="1372500" cy="3651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lt1"/>
                </a:solidFill>
                <a:latin typeface="Arial"/>
                <a:ea typeface="Arial"/>
                <a:cs typeface="Arial"/>
                <a:sym typeface="Arial"/>
              </a:rPr>
              <a:t>Envirolytica LLC</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lt1"/>
                </a:solidFill>
                <a:latin typeface="Arial"/>
                <a:ea typeface="Arial"/>
                <a:cs typeface="Arial"/>
                <a:sym typeface="Arial"/>
              </a:rPr>
              <a:t>Pg. 2</a:t>
            </a:r>
            <a:endParaRPr sz="1400" b="0" i="0" u="none" strike="noStrike" cap="none">
              <a:solidFill>
                <a:srgbClr val="000000"/>
              </a:solidFill>
              <a:latin typeface="Arial"/>
              <a:ea typeface="Arial"/>
              <a:cs typeface="Arial"/>
              <a:sym typeface="Arial"/>
            </a:endParaRPr>
          </a:p>
        </p:txBody>
      </p:sp>
      <p:sp>
        <p:nvSpPr>
          <p:cNvPr id="268" name="Google Shape;268;p2"/>
          <p:cNvSpPr txBox="1">
            <a:spLocks noGrp="1"/>
          </p:cNvSpPr>
          <p:nvPr>
            <p:ph type="body" idx="5"/>
          </p:nvPr>
        </p:nvSpPr>
        <p:spPr>
          <a:xfrm>
            <a:off x="8367234" y="4631270"/>
            <a:ext cx="1913128" cy="1075689"/>
          </a:xfrm>
          <a:prstGeom prst="rect">
            <a:avLst/>
          </a:prstGeom>
          <a:noFill/>
          <a:ln>
            <a:noFill/>
          </a:ln>
        </p:spPr>
        <p:txBody>
          <a:bodyPr spcFirstLastPara="1" wrap="square" lIns="91425" tIns="45700" rIns="91425" bIns="45700" anchor="ctr" anchorCtr="0">
            <a:noAutofit/>
          </a:bodyPr>
          <a:lstStyle/>
          <a:p>
            <a:pPr marL="0" lvl="0" indent="0" algn="l" rtl="0">
              <a:lnSpc>
                <a:spcPct val="113000"/>
              </a:lnSpc>
              <a:spcBef>
                <a:spcPts val="0"/>
              </a:spcBef>
              <a:spcAft>
                <a:spcPts val="0"/>
              </a:spcAft>
              <a:buClr>
                <a:schemeClr val="lt1"/>
              </a:buClr>
              <a:buSzPts val="1800"/>
              <a:buNone/>
            </a:pPr>
            <a:r>
              <a:rPr lang="en-US" dirty="0"/>
              <a:t>Achievements, Next Steps, and Recognition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
          <p:cNvSpPr txBox="1"/>
          <p:nvPr/>
        </p:nvSpPr>
        <p:spPr>
          <a:xfrm>
            <a:off x="581709" y="1614198"/>
            <a:ext cx="9069681" cy="3139281"/>
          </a:xfrm>
          <a:prstGeom prst="rect">
            <a:avLst/>
          </a:prstGeom>
          <a:noFill/>
          <a:ln>
            <a:noFill/>
          </a:ln>
        </p:spPr>
        <p:txBody>
          <a:bodyPr spcFirstLastPara="1" wrap="square" lIns="91425" tIns="45700" rIns="91425" bIns="45700" anchor="t" anchorCtr="0">
            <a:spAutoFit/>
          </a:bodyPr>
          <a:lstStyle/>
          <a:p>
            <a:pPr marL="114300" marR="0" lvl="0" algn="l" rtl="0">
              <a:lnSpc>
                <a:spcPct val="100000"/>
              </a:lnSpc>
              <a:spcBef>
                <a:spcPts val="0"/>
              </a:spcBef>
              <a:spcAft>
                <a:spcPts val="0"/>
              </a:spcAft>
              <a:buClr>
                <a:schemeClr val="bg1"/>
              </a:buClr>
              <a:buSzPts val="1800"/>
            </a:pPr>
            <a:r>
              <a:rPr lang="en-US" sz="1800" b="0" i="0" u="none" strike="noStrike" cap="none" dirty="0">
                <a:solidFill>
                  <a:srgbClr val="FFFFFF"/>
                </a:solidFill>
                <a:latin typeface="Arial"/>
                <a:ea typeface="Arial"/>
                <a:cs typeface="Arial"/>
                <a:sym typeface="Arial"/>
              </a:rPr>
              <a:t>This capstone project uses public datasets and data science techniques to assess contamination site risk relative to other sites in various EGLE districts. </a:t>
            </a:r>
            <a:r>
              <a:rPr lang="en-US" sz="1800" dirty="0">
                <a:solidFill>
                  <a:srgbClr val="FFFFFF"/>
                </a:solidFill>
              </a:rPr>
              <a:t>Major accomplishments include: </a:t>
            </a:r>
            <a:endParaRPr lang="en-US" sz="1800" b="0" i="0" u="none" strike="noStrike" cap="none" dirty="0">
              <a:solidFill>
                <a:srgbClr val="FFFFFF"/>
              </a:solidFill>
              <a:latin typeface="Arial"/>
              <a:ea typeface="Arial"/>
              <a:cs typeface="Arial"/>
              <a:sym typeface="Arial"/>
            </a:endParaRPr>
          </a:p>
          <a:p>
            <a:pPr marL="400050" marR="0" lvl="0" indent="-285750" algn="l" rtl="0">
              <a:lnSpc>
                <a:spcPct val="100000"/>
              </a:lnSpc>
              <a:spcBef>
                <a:spcPts val="0"/>
              </a:spcBef>
              <a:spcAft>
                <a:spcPts val="0"/>
              </a:spcAft>
              <a:buClr>
                <a:schemeClr val="bg1"/>
              </a:buClr>
              <a:buSzPts val="1800"/>
              <a:buFont typeface="Arial" panose="020B0604020202020204" pitchFamily="34" charset="0"/>
              <a:buChar char="•"/>
            </a:pPr>
            <a:r>
              <a:rPr lang="en-US" sz="1800" b="0" i="0" u="none" strike="noStrike" cap="none" dirty="0">
                <a:solidFill>
                  <a:srgbClr val="FFFFFF"/>
                </a:solidFill>
                <a:latin typeface="Arial"/>
                <a:ea typeface="Arial"/>
                <a:cs typeface="Arial"/>
                <a:sym typeface="Arial"/>
              </a:rPr>
              <a:t>Assessing 40k+ contaminant sites for public health risks</a:t>
            </a:r>
          </a:p>
          <a:p>
            <a:pPr marL="400050" marR="0" lvl="0" indent="-285750" algn="l" rtl="0">
              <a:lnSpc>
                <a:spcPct val="100000"/>
              </a:lnSpc>
              <a:spcBef>
                <a:spcPts val="0"/>
              </a:spcBef>
              <a:spcAft>
                <a:spcPts val="0"/>
              </a:spcAft>
              <a:buClr>
                <a:schemeClr val="bg1"/>
              </a:buClr>
              <a:buSzPts val="1800"/>
              <a:buFont typeface="Arial" panose="020B0604020202020204" pitchFamily="34" charset="0"/>
              <a:buChar char="•"/>
            </a:pPr>
            <a:r>
              <a:rPr lang="en-US" sz="1800" b="0" i="0" u="none" strike="noStrike" cap="none" dirty="0">
                <a:solidFill>
                  <a:srgbClr val="FFFFFF"/>
                </a:solidFill>
                <a:latin typeface="Arial"/>
                <a:ea typeface="Arial"/>
                <a:cs typeface="Arial"/>
                <a:sym typeface="Arial"/>
              </a:rPr>
              <a:t>Using similarity matching to determine which contaminants are likely to exist at new contaminant sites</a:t>
            </a:r>
          </a:p>
          <a:p>
            <a:pPr marL="400050" marR="0" lvl="0" indent="-285750" algn="l" rtl="0">
              <a:lnSpc>
                <a:spcPct val="100000"/>
              </a:lnSpc>
              <a:spcBef>
                <a:spcPts val="0"/>
              </a:spcBef>
              <a:spcAft>
                <a:spcPts val="0"/>
              </a:spcAft>
              <a:buClr>
                <a:schemeClr val="bg1"/>
              </a:buClr>
              <a:buSzPts val="1800"/>
              <a:buFont typeface="Arial" panose="020B0604020202020204" pitchFamily="34" charset="0"/>
              <a:buChar char="•"/>
            </a:pPr>
            <a:r>
              <a:rPr lang="en-US" sz="1800" b="0" i="0" u="none" strike="noStrike" cap="none" dirty="0">
                <a:solidFill>
                  <a:srgbClr val="FFFFFF"/>
                </a:solidFill>
                <a:latin typeface="Arial"/>
                <a:ea typeface="Arial"/>
                <a:cs typeface="Arial"/>
                <a:sym typeface="Arial"/>
              </a:rPr>
              <a:t>Creating a script to efficiently perform the analysis and output to user-friendly excel format </a:t>
            </a:r>
          </a:p>
          <a:p>
            <a:pPr marL="400050" marR="0" lvl="0" indent="-285750" algn="l" rtl="0">
              <a:lnSpc>
                <a:spcPct val="100000"/>
              </a:lnSpc>
              <a:spcBef>
                <a:spcPts val="0"/>
              </a:spcBef>
              <a:spcAft>
                <a:spcPts val="0"/>
              </a:spcAft>
              <a:buClr>
                <a:schemeClr val="bg1"/>
              </a:buClr>
              <a:buSzPts val="1800"/>
              <a:buFont typeface="Arial" panose="020B0604020202020204" pitchFamily="34" charset="0"/>
              <a:buChar char="•"/>
            </a:pPr>
            <a:r>
              <a:rPr lang="en-US" sz="1800" dirty="0">
                <a:solidFill>
                  <a:srgbClr val="FFFFFF"/>
                </a:solidFill>
              </a:rPr>
              <a:t>Establishing a dashboard to visualize and drill down on contaminant site analysis</a:t>
            </a:r>
            <a:endParaRPr lang="en-US" sz="1800" b="0" i="0" u="none" strike="noStrike" cap="none" dirty="0">
              <a:solidFill>
                <a:srgbClr val="FFFFFF"/>
              </a:solidFill>
              <a:latin typeface="Arial"/>
              <a:ea typeface="Arial"/>
              <a:cs typeface="Arial"/>
              <a:sym typeface="Arial"/>
            </a:endParaRPr>
          </a:p>
          <a:p>
            <a:pPr marL="400050" lvl="1" indent="-285750">
              <a:buClr>
                <a:schemeClr val="bg1"/>
              </a:buClr>
              <a:buSzPts val="1800"/>
              <a:buFont typeface="Arial" panose="020B0604020202020204" pitchFamily="34" charset="0"/>
              <a:buChar char="•"/>
            </a:pPr>
            <a:endParaRPr lang="en-US" sz="1800" b="0" i="0" u="none" strike="noStrike" cap="none" dirty="0">
              <a:solidFill>
                <a:srgbClr val="FFFFFF"/>
              </a:solidFill>
              <a:latin typeface="Arial"/>
              <a:ea typeface="Arial"/>
              <a:cs typeface="Arial"/>
              <a:sym typeface="Arial"/>
            </a:endParaRPr>
          </a:p>
          <a:p>
            <a:pPr marL="400050" lvl="1" indent="-285750">
              <a:buClr>
                <a:schemeClr val="bg1"/>
              </a:buClr>
              <a:buSzPts val="1800"/>
              <a:buFont typeface="Arial" panose="020B0604020202020204" pitchFamily="34" charset="0"/>
              <a:buChar char="•"/>
            </a:pPr>
            <a:endParaRPr sz="1800" b="0" i="0" u="none" strike="noStrike" cap="none" dirty="0">
              <a:solidFill>
                <a:srgbClr val="FFFFFF"/>
              </a:solidFill>
              <a:latin typeface="Arial"/>
              <a:ea typeface="Arial"/>
              <a:cs typeface="Arial"/>
              <a:sym typeface="Arial"/>
            </a:endParaRPr>
          </a:p>
        </p:txBody>
      </p:sp>
      <p:sp>
        <p:nvSpPr>
          <p:cNvPr id="274" name="Google Shape;274;p3"/>
          <p:cNvSpPr txBox="1">
            <a:spLocks noGrp="1"/>
          </p:cNvSpPr>
          <p:nvPr>
            <p:ph type="title"/>
          </p:nvPr>
        </p:nvSpPr>
        <p:spPr>
          <a:xfrm>
            <a:off x="581709" y="721538"/>
            <a:ext cx="10889796" cy="9239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lt1"/>
              </a:buClr>
              <a:buSzPts val="4400"/>
              <a:buFont typeface="Cambria"/>
              <a:buNone/>
            </a:pPr>
            <a:r>
              <a:rPr lang="en-US" dirty="0">
                <a:latin typeface="Cambria"/>
                <a:ea typeface="Cambria"/>
                <a:cs typeface="Cambria"/>
                <a:sym typeface="Cambria"/>
              </a:rPr>
              <a:t>Executive Summary</a:t>
            </a:r>
            <a:endParaRPr dirty="0"/>
          </a:p>
        </p:txBody>
      </p:sp>
      <p:pic>
        <p:nvPicPr>
          <p:cNvPr id="275" name="Google Shape;275;p3" descr="A logo of an orange and grey graph&#10;&#10;Description automatically generated with medium confidence"/>
          <p:cNvPicPr preferRelativeResize="0"/>
          <p:nvPr/>
        </p:nvPicPr>
        <p:blipFill rotWithShape="1">
          <a:blip r:embed="rId3">
            <a:alphaModFix/>
          </a:blip>
          <a:srcRect/>
          <a:stretch/>
        </p:blipFill>
        <p:spPr>
          <a:xfrm>
            <a:off x="10942326" y="119198"/>
            <a:ext cx="1058357" cy="923962"/>
          </a:xfrm>
          <a:prstGeom prst="rect">
            <a:avLst/>
          </a:prstGeom>
          <a:noFill/>
          <a:ln>
            <a:noFill/>
          </a:ln>
        </p:spPr>
      </p:pic>
      <p:sp>
        <p:nvSpPr>
          <p:cNvPr id="278" name="Google Shape;278;p3"/>
          <p:cNvSpPr txBox="1"/>
          <p:nvPr/>
        </p:nvSpPr>
        <p:spPr>
          <a:xfrm>
            <a:off x="10819478" y="6309860"/>
            <a:ext cx="1372522" cy="365125"/>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lt1"/>
                </a:solidFill>
                <a:latin typeface="Arial"/>
                <a:ea typeface="Arial"/>
                <a:cs typeface="Arial"/>
                <a:sym typeface="Arial"/>
              </a:rPr>
              <a:t>Envirolytica LLC</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lt1"/>
                </a:solidFill>
                <a:latin typeface="Arial"/>
                <a:ea typeface="Arial"/>
                <a:cs typeface="Arial"/>
                <a:sym typeface="Arial"/>
              </a:rPr>
              <a:t>Pg. 3</a:t>
            </a:r>
            <a:endParaRPr sz="1400" b="0" i="0" u="none" strike="noStrike" cap="none">
              <a:solidFill>
                <a:srgbClr val="000000"/>
              </a:solidFill>
              <a:latin typeface="Arial"/>
              <a:ea typeface="Arial"/>
              <a:cs typeface="Arial"/>
              <a:sym typeface="Arial"/>
            </a:endParaRPr>
          </a:p>
        </p:txBody>
      </p:sp>
      <p:pic>
        <p:nvPicPr>
          <p:cNvPr id="7" name="Picture 6">
            <a:extLst>
              <a:ext uri="{FF2B5EF4-FFF2-40B4-BE49-F238E27FC236}">
                <a16:creationId xmlns:a16="http://schemas.microsoft.com/office/drawing/2014/main" id="{654E8420-5243-E289-D6A2-A13318B5351B}"/>
              </a:ext>
            </a:extLst>
          </p:cNvPr>
          <p:cNvPicPr>
            <a:picLocks noChangeAspect="1"/>
          </p:cNvPicPr>
          <p:nvPr/>
        </p:nvPicPr>
        <p:blipFill rotWithShape="1">
          <a:blip r:embed="rId4"/>
          <a:srcRect t="624"/>
          <a:stretch/>
        </p:blipFill>
        <p:spPr>
          <a:xfrm>
            <a:off x="702715" y="1645500"/>
            <a:ext cx="8827667" cy="498759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4"/>
          <p:cNvSpPr txBox="1">
            <a:spLocks noGrp="1"/>
          </p:cNvSpPr>
          <p:nvPr>
            <p:ph type="title"/>
          </p:nvPr>
        </p:nvSpPr>
        <p:spPr>
          <a:xfrm>
            <a:off x="581709" y="721538"/>
            <a:ext cx="10889796" cy="141899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lt1"/>
              </a:buClr>
              <a:buSzPts val="4400"/>
              <a:buFont typeface="Mate"/>
              <a:buNone/>
            </a:pPr>
            <a:r>
              <a:rPr lang="en-US"/>
              <a:t>Project Background</a:t>
            </a:r>
            <a:endParaRPr/>
          </a:p>
        </p:txBody>
      </p:sp>
      <p:sp>
        <p:nvSpPr>
          <p:cNvPr id="284" name="Google Shape;284;p4"/>
          <p:cNvSpPr txBox="1"/>
          <p:nvPr/>
        </p:nvSpPr>
        <p:spPr>
          <a:xfrm>
            <a:off x="581709" y="1614198"/>
            <a:ext cx="10889700" cy="5078273"/>
          </a:xfrm>
          <a:prstGeom prst="rect">
            <a:avLst/>
          </a:prstGeom>
          <a:noFill/>
          <a:ln>
            <a:noFill/>
          </a:ln>
        </p:spPr>
        <p:txBody>
          <a:bodyPr spcFirstLastPara="1" wrap="square" lIns="91425" tIns="45700" rIns="91425" bIns="45700" anchor="t" anchorCtr="0">
            <a:spAutoFit/>
          </a:bodyPr>
          <a:lstStyle/>
          <a:p>
            <a:pPr marL="285750" marR="0" lvl="0" indent="-171450" algn="l" rtl="0">
              <a:lnSpc>
                <a:spcPct val="100000"/>
              </a:lnSpc>
              <a:spcBef>
                <a:spcPts val="0"/>
              </a:spcBef>
              <a:spcAft>
                <a:spcPts val="0"/>
              </a:spcAft>
              <a:buClr>
                <a:schemeClr val="dk1"/>
              </a:buClr>
              <a:buSzPts val="1800"/>
              <a:buFont typeface="Arial"/>
              <a:buNone/>
            </a:pPr>
            <a:r>
              <a:rPr lang="en-US" sz="1800" dirty="0">
                <a:solidFill>
                  <a:srgbClr val="FFFFFF"/>
                </a:solidFill>
              </a:rPr>
              <a:t>There are more than 24,000 contamination sites publicly reported under Parts 201 and 213 of the Natural Resources and Environmental Protection Act (NREPA) in the state of Michigan. Since financial and human capital limit annual reclamation opportunities, it is important to develop a data-driven method to classify contamination sites according to their risk to the public. </a:t>
            </a:r>
            <a:endParaRPr sz="1800" dirty="0">
              <a:solidFill>
                <a:srgbClr val="FFFFFF"/>
              </a:solidFill>
            </a:endParaRPr>
          </a:p>
          <a:p>
            <a:pPr marL="285750" marR="0" lvl="0" indent="-171450" algn="l" rtl="0">
              <a:lnSpc>
                <a:spcPct val="100000"/>
              </a:lnSpc>
              <a:spcBef>
                <a:spcPts val="0"/>
              </a:spcBef>
              <a:spcAft>
                <a:spcPts val="0"/>
              </a:spcAft>
              <a:buClr>
                <a:schemeClr val="dk1"/>
              </a:buClr>
              <a:buSzPts val="1800"/>
              <a:buFont typeface="Arial"/>
              <a:buNone/>
            </a:pPr>
            <a:endParaRPr sz="1800" dirty="0">
              <a:solidFill>
                <a:srgbClr val="FFFFFF"/>
              </a:solidFill>
            </a:endParaRPr>
          </a:p>
          <a:p>
            <a:pPr marL="285750" marR="0" lvl="0" indent="-171450" algn="l" rtl="0">
              <a:lnSpc>
                <a:spcPct val="100000"/>
              </a:lnSpc>
              <a:spcBef>
                <a:spcPts val="0"/>
              </a:spcBef>
              <a:spcAft>
                <a:spcPts val="0"/>
              </a:spcAft>
              <a:buClr>
                <a:schemeClr val="dk1"/>
              </a:buClr>
              <a:buSzPts val="1800"/>
              <a:buFont typeface="Arial"/>
              <a:buNone/>
            </a:pPr>
            <a:r>
              <a:rPr lang="en-US" sz="1800" dirty="0">
                <a:solidFill>
                  <a:srgbClr val="FFFFFF"/>
                </a:solidFill>
              </a:rPr>
              <a:t>This project ranks the risk of all contamination sites published under the Parts 201 and Parts 213 based on their relative risk to the general public. Public well, school, healthcare, contaminant, and environmental justice data are combined in the assessment to determine the risk. </a:t>
            </a:r>
          </a:p>
          <a:p>
            <a:pPr marL="285750" marR="0" lvl="0" indent="-171450" algn="l" rtl="0">
              <a:lnSpc>
                <a:spcPct val="100000"/>
              </a:lnSpc>
              <a:spcBef>
                <a:spcPts val="0"/>
              </a:spcBef>
              <a:spcAft>
                <a:spcPts val="0"/>
              </a:spcAft>
              <a:buClr>
                <a:schemeClr val="dk1"/>
              </a:buClr>
              <a:buSzPts val="1800"/>
              <a:buFont typeface="Arial"/>
              <a:buNone/>
            </a:pPr>
            <a:endParaRPr lang="en-US" sz="1800" dirty="0">
              <a:solidFill>
                <a:srgbClr val="FFFFFF"/>
              </a:solidFill>
            </a:endParaRPr>
          </a:p>
          <a:p>
            <a:pPr marL="285750" marR="0" lvl="0" indent="-171450" algn="l" rtl="0">
              <a:lnSpc>
                <a:spcPct val="100000"/>
              </a:lnSpc>
              <a:spcBef>
                <a:spcPts val="0"/>
              </a:spcBef>
              <a:spcAft>
                <a:spcPts val="0"/>
              </a:spcAft>
              <a:buClr>
                <a:schemeClr val="dk1"/>
              </a:buClr>
              <a:buSzPts val="1800"/>
              <a:buFont typeface="Arial"/>
              <a:buNone/>
            </a:pPr>
            <a:r>
              <a:rPr lang="en-US" sz="1800" dirty="0">
                <a:solidFill>
                  <a:srgbClr val="FFFFFF"/>
                </a:solidFill>
              </a:rPr>
              <a:t>To conduct the analysis, open-source statistical, geolocation, and automation packages are used in python to rank all 24,000+ contaminant sites quickly (&lt;1hr). All code and documentation are free for government and not-for-profit institutions to use, and published to the public at the link below: </a:t>
            </a:r>
          </a:p>
          <a:p>
            <a:pPr marL="285750" marR="0" lvl="0" indent="-171450" algn="l" rtl="0">
              <a:lnSpc>
                <a:spcPct val="100000"/>
              </a:lnSpc>
              <a:spcBef>
                <a:spcPts val="0"/>
              </a:spcBef>
              <a:spcAft>
                <a:spcPts val="0"/>
              </a:spcAft>
              <a:buClr>
                <a:schemeClr val="dk1"/>
              </a:buClr>
              <a:buSzPts val="1800"/>
              <a:buFont typeface="Arial"/>
              <a:buNone/>
            </a:pPr>
            <a:r>
              <a:rPr lang="en-US" sz="1800" dirty="0">
                <a:solidFill>
                  <a:srgbClr val="FFFFFF"/>
                </a:solidFill>
              </a:rPr>
              <a:t>	Link: </a:t>
            </a:r>
            <a:r>
              <a:rPr lang="en-US" sz="1800" dirty="0">
                <a:solidFill>
                  <a:srgbClr val="FFFFFF"/>
                </a:solidFill>
                <a:hlinkClick r:id="rId3"/>
              </a:rPr>
              <a:t>https://github.com/MDJonesBYU/EGLE-Contamination-Analysis/tree/main</a:t>
            </a:r>
            <a:r>
              <a:rPr lang="en-US" sz="1800" dirty="0">
                <a:solidFill>
                  <a:srgbClr val="FFFFFF"/>
                </a:solidFill>
              </a:rPr>
              <a:t> </a:t>
            </a:r>
          </a:p>
          <a:p>
            <a:pPr marL="285750" marR="0" lvl="0" indent="-171450" algn="l" rtl="0">
              <a:lnSpc>
                <a:spcPct val="100000"/>
              </a:lnSpc>
              <a:spcBef>
                <a:spcPts val="0"/>
              </a:spcBef>
              <a:spcAft>
                <a:spcPts val="0"/>
              </a:spcAft>
              <a:buClr>
                <a:schemeClr val="dk1"/>
              </a:buClr>
              <a:buSzPts val="1800"/>
              <a:buFont typeface="Arial"/>
              <a:buNone/>
            </a:pPr>
            <a:br>
              <a:rPr lang="en-US" sz="1800" dirty="0">
                <a:solidFill>
                  <a:srgbClr val="FFFFFF"/>
                </a:solidFill>
              </a:rPr>
            </a:br>
            <a:br>
              <a:rPr lang="en-US" sz="1800" dirty="0">
                <a:solidFill>
                  <a:srgbClr val="FFFFFF"/>
                </a:solidFill>
              </a:rPr>
            </a:br>
            <a:endParaRPr lang="en-US" sz="1800" dirty="0">
              <a:solidFill>
                <a:srgbClr val="FFFFFF"/>
              </a:solidFill>
            </a:endParaRPr>
          </a:p>
          <a:p>
            <a:pPr marL="285750" marR="0" lvl="0" indent="-171450" algn="l" rtl="0">
              <a:lnSpc>
                <a:spcPct val="100000"/>
              </a:lnSpc>
              <a:spcBef>
                <a:spcPts val="0"/>
              </a:spcBef>
              <a:spcAft>
                <a:spcPts val="0"/>
              </a:spcAft>
              <a:buClr>
                <a:schemeClr val="dk1"/>
              </a:buClr>
              <a:buSzPts val="1800"/>
              <a:buFont typeface="Arial"/>
              <a:buNone/>
            </a:pPr>
            <a:endParaRPr lang="en-US" sz="1800" dirty="0">
              <a:solidFill>
                <a:srgbClr val="FFFFFF"/>
              </a:solidFill>
            </a:endParaRPr>
          </a:p>
          <a:p>
            <a:pPr marL="285750" marR="0" lvl="0" indent="-171450" algn="l" rtl="0">
              <a:lnSpc>
                <a:spcPct val="100000"/>
              </a:lnSpc>
              <a:spcBef>
                <a:spcPts val="0"/>
              </a:spcBef>
              <a:spcAft>
                <a:spcPts val="0"/>
              </a:spcAft>
              <a:buClr>
                <a:schemeClr val="dk1"/>
              </a:buClr>
              <a:buSzPts val="1800"/>
              <a:buFont typeface="Arial"/>
              <a:buNone/>
            </a:pPr>
            <a:r>
              <a:rPr lang="en-US" sz="1800" i="1" dirty="0">
                <a:solidFill>
                  <a:srgbClr val="FFFFFF"/>
                </a:solidFill>
              </a:rPr>
              <a:t>*Attribution Required</a:t>
            </a:r>
          </a:p>
        </p:txBody>
      </p:sp>
      <p:pic>
        <p:nvPicPr>
          <p:cNvPr id="285" name="Google Shape;285;p4" descr="A logo of an orange and grey graph&#10;&#10;Description automatically generated with medium confidence"/>
          <p:cNvPicPr preferRelativeResize="0"/>
          <p:nvPr/>
        </p:nvPicPr>
        <p:blipFill rotWithShape="1">
          <a:blip r:embed="rId4">
            <a:alphaModFix/>
          </a:blip>
          <a:srcRect/>
          <a:stretch/>
        </p:blipFill>
        <p:spPr>
          <a:xfrm>
            <a:off x="10942326" y="119198"/>
            <a:ext cx="1058357" cy="923962"/>
          </a:xfrm>
          <a:prstGeom prst="rect">
            <a:avLst/>
          </a:prstGeom>
          <a:noFill/>
          <a:ln>
            <a:noFill/>
          </a:ln>
        </p:spPr>
      </p:pic>
      <p:sp>
        <p:nvSpPr>
          <p:cNvPr id="286" name="Google Shape;286;p4"/>
          <p:cNvSpPr txBox="1"/>
          <p:nvPr/>
        </p:nvSpPr>
        <p:spPr>
          <a:xfrm>
            <a:off x="10819478" y="6309860"/>
            <a:ext cx="1372522" cy="365125"/>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lt1"/>
                </a:solidFill>
                <a:latin typeface="Arial"/>
                <a:ea typeface="Arial"/>
                <a:cs typeface="Arial"/>
                <a:sym typeface="Arial"/>
              </a:rPr>
              <a:t>Envirolytica LLC</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US" sz="1200" b="0" i="0" u="none" strike="noStrike" cap="none">
                <a:solidFill>
                  <a:schemeClr val="lt1"/>
                </a:solidFill>
                <a:latin typeface="Arial"/>
                <a:ea typeface="Arial"/>
                <a:cs typeface="Arial"/>
                <a:sym typeface="Arial"/>
              </a:rPr>
              <a:t>Pg. 4</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5"/>
          <p:cNvSpPr txBox="1">
            <a:spLocks noGrp="1"/>
          </p:cNvSpPr>
          <p:nvPr>
            <p:ph type="title"/>
          </p:nvPr>
        </p:nvSpPr>
        <p:spPr>
          <a:xfrm>
            <a:off x="581709" y="721538"/>
            <a:ext cx="10889796" cy="141899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lt1"/>
              </a:buClr>
              <a:buSzPts val="4400"/>
              <a:buFont typeface="Mate"/>
              <a:buNone/>
            </a:pPr>
            <a:r>
              <a:rPr lang="en-US" dirty="0"/>
              <a:t>Methodology: Well Risk and Total Risk</a:t>
            </a:r>
            <a:endParaRPr dirty="0"/>
          </a:p>
        </p:txBody>
      </p:sp>
      <p:sp>
        <p:nvSpPr>
          <p:cNvPr id="292" name="Google Shape;292;p5"/>
          <p:cNvSpPr txBox="1">
            <a:spLocks noGrp="1"/>
          </p:cNvSpPr>
          <p:nvPr>
            <p:ph type="ftr" idx="11"/>
          </p:nvPr>
        </p:nvSpPr>
        <p:spPr>
          <a:xfrm>
            <a:off x="10819478" y="6309860"/>
            <a:ext cx="1372522"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a:t>Envirolytica LLC</a:t>
            </a:r>
            <a:endParaRPr/>
          </a:p>
          <a:p>
            <a:pPr marL="0" lvl="0" indent="0" algn="l" rtl="0">
              <a:lnSpc>
                <a:spcPct val="100000"/>
              </a:lnSpc>
              <a:spcBef>
                <a:spcPts val="0"/>
              </a:spcBef>
              <a:spcAft>
                <a:spcPts val="0"/>
              </a:spcAft>
              <a:buSzPts val="1400"/>
              <a:buNone/>
            </a:pPr>
            <a:r>
              <a:rPr lang="en-US"/>
              <a:t>Pg. 5</a:t>
            </a:r>
            <a:endParaRPr/>
          </a:p>
        </p:txBody>
      </p:sp>
      <p:sp>
        <p:nvSpPr>
          <p:cNvPr id="293" name="Google Shape;293;p5"/>
          <p:cNvSpPr txBox="1"/>
          <p:nvPr/>
        </p:nvSpPr>
        <p:spPr>
          <a:xfrm>
            <a:off x="581709" y="1614198"/>
            <a:ext cx="10889700" cy="461660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1" dirty="0">
                <a:solidFill>
                  <a:srgbClr val="FFFFFF"/>
                </a:solidFill>
              </a:rPr>
              <a:t>Total Risk: </a:t>
            </a:r>
          </a:p>
          <a:p>
            <a:pPr marL="0" marR="0" lvl="0" indent="0" algn="l" rtl="0">
              <a:lnSpc>
                <a:spcPct val="100000"/>
              </a:lnSpc>
              <a:spcBef>
                <a:spcPts val="0"/>
              </a:spcBef>
              <a:spcAft>
                <a:spcPts val="0"/>
              </a:spcAft>
              <a:buNone/>
            </a:pPr>
            <a:r>
              <a:rPr lang="en-US" sz="1600" dirty="0">
                <a:solidFill>
                  <a:srgbClr val="FFFFFF"/>
                </a:solidFill>
              </a:rPr>
              <a:t>The total risk that each site presents to the public is based on the combined propensity of the site to presents hazards to surrounding wells, schools, and healthcare facilities, combined with the environmental justice score of site and the initial risk assessment EGLE staff determined for the site. </a:t>
            </a:r>
            <a:br>
              <a:rPr lang="en-US" sz="1600" dirty="0">
                <a:solidFill>
                  <a:srgbClr val="FFFFFF"/>
                </a:solidFill>
              </a:rPr>
            </a:br>
            <a:br>
              <a:rPr lang="en-US" sz="1600" dirty="0">
                <a:solidFill>
                  <a:srgbClr val="FFFFFF"/>
                </a:solidFill>
              </a:rPr>
            </a:br>
            <a:r>
              <a:rPr lang="en-US" sz="1600" b="1" dirty="0">
                <a:solidFill>
                  <a:srgbClr val="FFFFFF"/>
                </a:solidFill>
              </a:rPr>
              <a:t>Well Risk: </a:t>
            </a:r>
            <a:br>
              <a:rPr lang="en-US" sz="1600" dirty="0">
                <a:solidFill>
                  <a:srgbClr val="FFFFFF"/>
                </a:solidFill>
              </a:rPr>
            </a:br>
            <a:r>
              <a:rPr lang="en-US" sz="1600" dirty="0">
                <a:solidFill>
                  <a:srgbClr val="FFFFFF"/>
                </a:solidFill>
              </a:rPr>
              <a:t>contamination risk to wells is determined based on:</a:t>
            </a:r>
          </a:p>
          <a:p>
            <a:pPr marL="342900" marR="0" lvl="0" indent="-342900" algn="l" rtl="0">
              <a:lnSpc>
                <a:spcPct val="100000"/>
              </a:lnSpc>
              <a:spcBef>
                <a:spcPts val="0"/>
              </a:spcBef>
              <a:spcAft>
                <a:spcPts val="0"/>
              </a:spcAft>
              <a:buClr>
                <a:schemeClr val="bg1"/>
              </a:buClr>
              <a:buAutoNum type="arabicPeriod"/>
            </a:pPr>
            <a:r>
              <a:rPr lang="en-US" sz="1600" dirty="0">
                <a:solidFill>
                  <a:srgbClr val="FFFFFF"/>
                </a:solidFill>
              </a:rPr>
              <a:t>Density of wells within 1mi2 of the contaminated site</a:t>
            </a:r>
          </a:p>
          <a:p>
            <a:pPr marL="342900" marR="0" lvl="0" indent="-342900" algn="l" rtl="0">
              <a:lnSpc>
                <a:spcPct val="100000"/>
              </a:lnSpc>
              <a:spcBef>
                <a:spcPts val="0"/>
              </a:spcBef>
              <a:spcAft>
                <a:spcPts val="0"/>
              </a:spcAft>
              <a:buClr>
                <a:schemeClr val="bg1"/>
              </a:buClr>
              <a:buAutoNum type="arabicPeriod"/>
            </a:pPr>
            <a:r>
              <a:rPr lang="en-US" sz="1600" dirty="0">
                <a:solidFill>
                  <a:srgbClr val="FFFFFF"/>
                </a:solidFill>
              </a:rPr>
              <a:t>Proximity of the closest well to the contaminated site</a:t>
            </a:r>
          </a:p>
          <a:p>
            <a:pPr marL="342900" marR="0" lvl="0" indent="-342900" algn="l" rtl="0">
              <a:lnSpc>
                <a:spcPct val="100000"/>
              </a:lnSpc>
              <a:spcBef>
                <a:spcPts val="0"/>
              </a:spcBef>
              <a:spcAft>
                <a:spcPts val="0"/>
              </a:spcAft>
              <a:buClr>
                <a:schemeClr val="bg1"/>
              </a:buClr>
              <a:buFont typeface="+mj-lt"/>
              <a:buAutoNum type="arabicPeriod"/>
            </a:pPr>
            <a:r>
              <a:rPr lang="en-US" sz="1600" dirty="0">
                <a:solidFill>
                  <a:srgbClr val="FFFFFF"/>
                </a:solidFill>
              </a:rPr>
              <a:t>Whether the contaminated is located in a wellhead protection area (WHPA)</a:t>
            </a:r>
          </a:p>
          <a:p>
            <a:pPr marL="342900" marR="0" lvl="0" indent="-342900" algn="l" rtl="0">
              <a:lnSpc>
                <a:spcPct val="100000"/>
              </a:lnSpc>
              <a:spcBef>
                <a:spcPts val="0"/>
              </a:spcBef>
              <a:spcAft>
                <a:spcPts val="0"/>
              </a:spcAft>
              <a:buAutoNum type="arabicPeriod"/>
            </a:pPr>
            <a:endParaRPr lang="en-US" sz="1600" dirty="0">
              <a:solidFill>
                <a:srgbClr val="FFFFFF"/>
              </a:solidFill>
            </a:endParaRPr>
          </a:p>
          <a:p>
            <a:pPr marR="0" lvl="0" algn="l" rtl="0">
              <a:lnSpc>
                <a:spcPct val="100000"/>
              </a:lnSpc>
              <a:spcBef>
                <a:spcPts val="0"/>
              </a:spcBef>
              <a:spcAft>
                <a:spcPts val="0"/>
              </a:spcAft>
            </a:pPr>
            <a:r>
              <a:rPr lang="en-US" sz="1600" dirty="0">
                <a:solidFill>
                  <a:srgbClr val="FFFFFF"/>
                </a:solidFill>
              </a:rPr>
              <a:t>The Well risk is ranked from 0 to 200 using min-max normalization, where a maximum risk factor </a:t>
            </a:r>
            <a:br>
              <a:rPr lang="en-US" sz="1600" dirty="0">
                <a:solidFill>
                  <a:srgbClr val="FFFFFF"/>
                </a:solidFill>
              </a:rPr>
            </a:br>
            <a:r>
              <a:rPr lang="en-US" sz="1600" dirty="0">
                <a:solidFill>
                  <a:srgbClr val="FFFFFF"/>
                </a:solidFill>
              </a:rPr>
              <a:t>of 100 is allotted if the site has the highest density of wells within 1mi</a:t>
            </a:r>
            <a:r>
              <a:rPr lang="en-US" sz="1600" baseline="30000" dirty="0">
                <a:solidFill>
                  <a:srgbClr val="FFFFFF"/>
                </a:solidFill>
              </a:rPr>
              <a:t>2</a:t>
            </a:r>
            <a:r>
              <a:rPr lang="en-US" sz="1600" dirty="0">
                <a:solidFill>
                  <a:srgbClr val="FFFFFF"/>
                </a:solidFill>
              </a:rPr>
              <a:t>. An additional risk factor </a:t>
            </a:r>
            <a:br>
              <a:rPr lang="en-US" sz="1600" dirty="0">
                <a:solidFill>
                  <a:srgbClr val="FFFFFF"/>
                </a:solidFill>
              </a:rPr>
            </a:br>
            <a:r>
              <a:rPr lang="en-US" sz="1600" dirty="0">
                <a:solidFill>
                  <a:srgbClr val="FFFFFF"/>
                </a:solidFill>
              </a:rPr>
              <a:t>of 100 is allotted if the facility has the shortest distance to a nearby well. Finally, if the site is </a:t>
            </a:r>
            <a:br>
              <a:rPr lang="en-US" sz="1600" dirty="0">
                <a:solidFill>
                  <a:srgbClr val="FFFFFF"/>
                </a:solidFill>
              </a:rPr>
            </a:br>
            <a:r>
              <a:rPr lang="en-US" sz="1600" dirty="0">
                <a:solidFill>
                  <a:srgbClr val="FFFFFF"/>
                </a:solidFill>
              </a:rPr>
              <a:t>located in a WHPA, then the max risk of 200 is assessed for the facility. </a:t>
            </a:r>
            <a:br>
              <a:rPr lang="en-US" sz="1600" dirty="0">
                <a:solidFill>
                  <a:srgbClr val="FFFFFF"/>
                </a:solidFill>
              </a:rPr>
            </a:br>
            <a:endParaRPr lang="en-US" sz="1800" dirty="0">
              <a:solidFill>
                <a:srgbClr val="FFFFFF"/>
              </a:solidFill>
            </a:endParaRPr>
          </a:p>
          <a:p>
            <a:pPr marL="114300" marR="0" lvl="0" algn="l" rtl="0">
              <a:lnSpc>
                <a:spcPct val="100000"/>
              </a:lnSpc>
              <a:spcBef>
                <a:spcPts val="0"/>
              </a:spcBef>
              <a:spcAft>
                <a:spcPts val="0"/>
              </a:spcAft>
              <a:buClr>
                <a:srgbClr val="FFFFFF"/>
              </a:buClr>
              <a:buSzPts val="1800"/>
            </a:pPr>
            <a:endParaRPr lang="en-US" sz="1800" dirty="0">
              <a:solidFill>
                <a:srgbClr val="FFFFFF"/>
              </a:solidFill>
            </a:endParaRPr>
          </a:p>
          <a:p>
            <a:pPr marL="457200" marR="0" lvl="0" indent="-342900" algn="l" rtl="0">
              <a:lnSpc>
                <a:spcPct val="100000"/>
              </a:lnSpc>
              <a:spcBef>
                <a:spcPts val="0"/>
              </a:spcBef>
              <a:spcAft>
                <a:spcPts val="0"/>
              </a:spcAft>
              <a:buClr>
                <a:srgbClr val="FFFFFF"/>
              </a:buClr>
              <a:buSzPts val="1800"/>
              <a:buChar char="●"/>
            </a:pPr>
            <a:endParaRPr lang="en-US" sz="1800" dirty="0">
              <a:solidFill>
                <a:srgbClr val="FFFFFF"/>
              </a:solidFill>
            </a:endParaRPr>
          </a:p>
        </p:txBody>
      </p:sp>
      <p:pic>
        <p:nvPicPr>
          <p:cNvPr id="295" name="Google Shape;295;p5" descr="A logo of an orange and grey graph&#10;&#10;Description automatically generated with medium confidence"/>
          <p:cNvPicPr preferRelativeResize="0"/>
          <p:nvPr/>
        </p:nvPicPr>
        <p:blipFill rotWithShape="1">
          <a:blip r:embed="rId3">
            <a:alphaModFix/>
          </a:blip>
          <a:srcRect/>
          <a:stretch/>
        </p:blipFill>
        <p:spPr>
          <a:xfrm>
            <a:off x="10942326" y="119198"/>
            <a:ext cx="1058357" cy="923962"/>
          </a:xfrm>
          <a:prstGeom prst="rect">
            <a:avLst/>
          </a:prstGeom>
          <a:noFill/>
          <a:ln>
            <a:noFill/>
          </a:ln>
        </p:spPr>
      </p:pic>
      <p:sp>
        <p:nvSpPr>
          <p:cNvPr id="2" name="Rectangle 1">
            <a:extLst>
              <a:ext uri="{FF2B5EF4-FFF2-40B4-BE49-F238E27FC236}">
                <a16:creationId xmlns:a16="http://schemas.microsoft.com/office/drawing/2014/main" id="{356002A8-09C4-FD40-863F-700C882F0188}"/>
              </a:ext>
            </a:extLst>
          </p:cNvPr>
          <p:cNvSpPr/>
          <p:nvPr/>
        </p:nvSpPr>
        <p:spPr>
          <a:xfrm>
            <a:off x="437906" y="5999401"/>
            <a:ext cx="1873956" cy="52564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Is the site within a WHPA?</a:t>
            </a:r>
          </a:p>
        </p:txBody>
      </p:sp>
      <mc:AlternateContent xmlns:mc="http://schemas.openxmlformats.org/markup-compatibility/2006">
        <mc:Choice xmlns:a14="http://schemas.microsoft.com/office/drawing/2010/main" Requires="a14">
          <p:sp>
            <p:nvSpPr>
              <p:cNvPr id="3" name="Rectangle 2">
                <a:extLst>
                  <a:ext uri="{FF2B5EF4-FFF2-40B4-BE49-F238E27FC236}">
                    <a16:creationId xmlns:a16="http://schemas.microsoft.com/office/drawing/2014/main" id="{9865272E-4A97-97EF-C494-D2D9B15B6409}"/>
                  </a:ext>
                </a:extLst>
              </p:cNvPr>
              <p:cNvSpPr/>
              <p:nvPr/>
            </p:nvSpPr>
            <p:spPr>
              <a:xfrm>
                <a:off x="3635023" y="6262226"/>
                <a:ext cx="6412089" cy="329279"/>
              </a:xfrm>
              <a:prstGeom prst="rect">
                <a:avLst/>
              </a:prstGeom>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14:m>
                  <m:oMathPara xmlns:m="http://schemas.openxmlformats.org/officeDocument/2006/math">
                    <m:oMathParaPr>
                      <m:jc m:val="centerGroup"/>
                    </m:oMathParaPr>
                    <m:oMath xmlns:m="http://schemas.openxmlformats.org/officeDocument/2006/math">
                      <m:r>
                        <a:rPr lang="en-US" i="1">
                          <a:solidFill>
                            <a:schemeClr val="tx1"/>
                          </a:solidFill>
                          <a:latin typeface="Cambria Math" panose="02040503050406030204" pitchFamily="18" charset="0"/>
                        </a:rPr>
                        <m:t>𝑊𝑒𝑙𝑙</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𝑅𝑖𝑠𝑘</m:t>
                      </m:r>
                      <m:r>
                        <a:rPr lang="en-US" i="1">
                          <a:solidFill>
                            <a:schemeClr val="tx1"/>
                          </a:solidFill>
                          <a:latin typeface="Cambria Math" panose="02040503050406030204" pitchFamily="18" charset="0"/>
                        </a:rPr>
                        <m:t>=</m:t>
                      </m:r>
                      <m:r>
                        <a:rPr lang="en-US" i="1">
                          <a:solidFill>
                            <a:schemeClr val="tx1"/>
                          </a:solidFill>
                          <a:latin typeface="Cambria Math" panose="02040503050406030204" pitchFamily="18" charset="0"/>
                        </a:rPr>
                        <m:t>𝑊𝑒𝑙𝑙</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𝐷𝑒𝑛𝑠𝑖𝑡𝑦</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𝑉𝑎𝑙𝑢𝑒</m:t>
                      </m:r>
                      <m:r>
                        <a:rPr lang="en-US" i="1">
                          <a:solidFill>
                            <a:schemeClr val="tx1"/>
                          </a:solidFill>
                          <a:latin typeface="Cambria Math" panose="02040503050406030204" pitchFamily="18" charset="0"/>
                        </a:rPr>
                        <m:t> </m:t>
                      </m:r>
                      <m:d>
                        <m:dPr>
                          <m:ctrlPr>
                            <a:rPr lang="en-US" i="1">
                              <a:solidFill>
                                <a:schemeClr val="tx1"/>
                              </a:solidFill>
                              <a:latin typeface="Cambria Math" panose="02040503050406030204" pitchFamily="18" charset="0"/>
                            </a:rPr>
                          </m:ctrlPr>
                        </m:dPr>
                        <m:e>
                          <m:r>
                            <a:rPr lang="en-US" i="1">
                              <a:solidFill>
                                <a:schemeClr val="tx1"/>
                              </a:solidFill>
                              <a:latin typeface="Cambria Math" panose="02040503050406030204" pitchFamily="18" charset="0"/>
                            </a:rPr>
                            <m:t>0−100</m:t>
                          </m:r>
                        </m:e>
                      </m:d>
                      <m:r>
                        <a:rPr lang="en-US" i="1">
                          <a:solidFill>
                            <a:schemeClr val="tx1"/>
                          </a:solidFill>
                          <a:latin typeface="Cambria Math" panose="02040503050406030204" pitchFamily="18" charset="0"/>
                        </a:rPr>
                        <m:t>+</m:t>
                      </m:r>
                      <m:r>
                        <a:rPr lang="en-US" i="1">
                          <a:solidFill>
                            <a:schemeClr val="tx1"/>
                          </a:solidFill>
                          <a:latin typeface="Cambria Math" panose="02040503050406030204" pitchFamily="18" charset="0"/>
                        </a:rPr>
                        <m:t>𝑊𝑒𝑙𝑙</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𝑃𝑟𝑜𝑥𝑖𝑚𝑖𝑡𝑦</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𝑉𝑎𝑙𝑢𝑒</m:t>
                      </m:r>
                      <m:r>
                        <a:rPr lang="en-US" i="1">
                          <a:solidFill>
                            <a:schemeClr val="tx1"/>
                          </a:solidFill>
                          <a:latin typeface="Cambria Math" panose="02040503050406030204" pitchFamily="18" charset="0"/>
                        </a:rPr>
                        <m:t> (0−100)</m:t>
                      </m:r>
                    </m:oMath>
                  </m:oMathPara>
                </a14:m>
                <a:endParaRPr lang="en-US" i="1" dirty="0">
                  <a:solidFill>
                    <a:schemeClr val="tx1"/>
                  </a:solidFill>
                  <a:latin typeface="Cambria Math" panose="02040503050406030204" pitchFamily="18" charset="0"/>
                </a:endParaRPr>
              </a:p>
            </p:txBody>
          </p:sp>
        </mc:Choice>
        <mc:Fallback>
          <p:sp>
            <p:nvSpPr>
              <p:cNvPr id="3" name="Rectangle 2">
                <a:extLst>
                  <a:ext uri="{FF2B5EF4-FFF2-40B4-BE49-F238E27FC236}">
                    <a16:creationId xmlns:a16="http://schemas.microsoft.com/office/drawing/2014/main" id="{9865272E-4A97-97EF-C494-D2D9B15B6409}"/>
                  </a:ext>
                </a:extLst>
              </p:cNvPr>
              <p:cNvSpPr>
                <a:spLocks noRot="1" noChangeAspect="1" noMove="1" noResize="1" noEditPoints="1" noAdjustHandles="1" noChangeArrowheads="1" noChangeShapeType="1" noTextEdit="1"/>
              </p:cNvSpPr>
              <p:nvPr/>
            </p:nvSpPr>
            <p:spPr>
              <a:xfrm>
                <a:off x="3635023" y="6262226"/>
                <a:ext cx="6412089" cy="329279"/>
              </a:xfrm>
              <a:prstGeom prst="rect">
                <a:avLst/>
              </a:prstGeom>
              <a:blipFill>
                <a:blip r:embed="rId4"/>
                <a:stretch>
                  <a:fillRect b="-1724"/>
                </a:stretch>
              </a:blip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 name="Rectangle 3">
                <a:extLst>
                  <a:ext uri="{FF2B5EF4-FFF2-40B4-BE49-F238E27FC236}">
                    <a16:creationId xmlns:a16="http://schemas.microsoft.com/office/drawing/2014/main" id="{A93F4DEE-BC4A-3190-0B8B-D42163662B2C}"/>
                  </a:ext>
                </a:extLst>
              </p:cNvPr>
              <p:cNvSpPr/>
              <p:nvPr/>
            </p:nvSpPr>
            <p:spPr>
              <a:xfrm>
                <a:off x="3635023" y="5730295"/>
                <a:ext cx="1490133" cy="329279"/>
              </a:xfrm>
              <a:prstGeom prst="rect">
                <a:avLst/>
              </a:prstGeom>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14:m>
                  <m:oMathPara xmlns:m="http://schemas.openxmlformats.org/officeDocument/2006/math">
                    <m:oMathParaPr>
                      <m:jc m:val="centerGroup"/>
                    </m:oMathParaPr>
                    <m:oMath xmlns:m="http://schemas.openxmlformats.org/officeDocument/2006/math">
                      <m:r>
                        <a:rPr lang="en-US" i="1">
                          <a:solidFill>
                            <a:schemeClr val="tx1"/>
                          </a:solidFill>
                          <a:latin typeface="Cambria Math" panose="02040503050406030204" pitchFamily="18" charset="0"/>
                        </a:rPr>
                        <m:t>𝑊𝑒𝑙𝑙</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𝑅𝑖𝑠𝑘</m:t>
                      </m:r>
                      <m:r>
                        <a:rPr lang="en-US" i="1">
                          <a:solidFill>
                            <a:schemeClr val="tx1"/>
                          </a:solidFill>
                          <a:latin typeface="Cambria Math" panose="02040503050406030204" pitchFamily="18" charset="0"/>
                        </a:rPr>
                        <m:t>=200</m:t>
                      </m:r>
                    </m:oMath>
                  </m:oMathPara>
                </a14:m>
                <a:endParaRPr lang="en-US" i="1" dirty="0">
                  <a:solidFill>
                    <a:schemeClr val="tx1"/>
                  </a:solidFill>
                  <a:latin typeface="Cambria Math" panose="02040503050406030204" pitchFamily="18" charset="0"/>
                </a:endParaRPr>
              </a:p>
            </p:txBody>
          </p:sp>
        </mc:Choice>
        <mc:Fallback>
          <p:sp>
            <p:nvSpPr>
              <p:cNvPr id="4" name="Rectangle 3">
                <a:extLst>
                  <a:ext uri="{FF2B5EF4-FFF2-40B4-BE49-F238E27FC236}">
                    <a16:creationId xmlns:a16="http://schemas.microsoft.com/office/drawing/2014/main" id="{A93F4DEE-BC4A-3190-0B8B-D42163662B2C}"/>
                  </a:ext>
                </a:extLst>
              </p:cNvPr>
              <p:cNvSpPr>
                <a:spLocks noRot="1" noChangeAspect="1" noMove="1" noResize="1" noEditPoints="1" noAdjustHandles="1" noChangeArrowheads="1" noChangeShapeType="1" noTextEdit="1"/>
              </p:cNvSpPr>
              <p:nvPr/>
            </p:nvSpPr>
            <p:spPr>
              <a:xfrm>
                <a:off x="3635023" y="5730295"/>
                <a:ext cx="1490133" cy="329279"/>
              </a:xfrm>
              <a:prstGeom prst="rect">
                <a:avLst/>
              </a:prstGeom>
              <a:blipFill>
                <a:blip r:embed="rId5"/>
                <a:stretch>
                  <a:fillRect/>
                </a:stretch>
              </a:blipFill>
              <a:ln/>
            </p:spPr>
            <p:txBody>
              <a:bodyPr/>
              <a:lstStyle/>
              <a:p>
                <a:r>
                  <a:rPr lang="en-US">
                    <a:noFill/>
                  </a:rPr>
                  <a:t> </a:t>
                </a:r>
              </a:p>
            </p:txBody>
          </p:sp>
        </mc:Fallback>
      </mc:AlternateContent>
      <p:cxnSp>
        <p:nvCxnSpPr>
          <p:cNvPr id="6" name="Connector: Elbow 5">
            <a:extLst>
              <a:ext uri="{FF2B5EF4-FFF2-40B4-BE49-F238E27FC236}">
                <a16:creationId xmlns:a16="http://schemas.microsoft.com/office/drawing/2014/main" id="{B47D9B25-DE4C-D357-6351-C826112E484E}"/>
              </a:ext>
            </a:extLst>
          </p:cNvPr>
          <p:cNvCxnSpPr>
            <a:cxnSpLocks/>
            <a:stCxn id="2" idx="3"/>
            <a:endCxn id="4" idx="1"/>
          </p:cNvCxnSpPr>
          <p:nvPr/>
        </p:nvCxnSpPr>
        <p:spPr>
          <a:xfrm flipV="1">
            <a:off x="2311862" y="5894935"/>
            <a:ext cx="1323161" cy="367291"/>
          </a:xfrm>
          <a:prstGeom prst="bentConnector3">
            <a:avLst>
              <a:gd name="adj1" fmla="val 13313"/>
            </a:avLst>
          </a:prstGeom>
          <a:ln w="19050">
            <a:tailEnd type="triangle"/>
          </a:ln>
        </p:spPr>
        <p:style>
          <a:lnRef idx="1">
            <a:schemeClr val="accent2"/>
          </a:lnRef>
          <a:fillRef idx="0">
            <a:schemeClr val="accent2"/>
          </a:fillRef>
          <a:effectRef idx="0">
            <a:schemeClr val="accent2"/>
          </a:effectRef>
          <a:fontRef idx="minor">
            <a:schemeClr val="tx1"/>
          </a:fontRef>
        </p:style>
      </p:cxnSp>
      <p:cxnSp>
        <p:nvCxnSpPr>
          <p:cNvPr id="10" name="Connector: Elbow 9">
            <a:extLst>
              <a:ext uri="{FF2B5EF4-FFF2-40B4-BE49-F238E27FC236}">
                <a16:creationId xmlns:a16="http://schemas.microsoft.com/office/drawing/2014/main" id="{6AA0CCD2-4369-F268-14FA-5D84334D6997}"/>
              </a:ext>
            </a:extLst>
          </p:cNvPr>
          <p:cNvCxnSpPr>
            <a:cxnSpLocks/>
            <a:stCxn id="2" idx="3"/>
            <a:endCxn id="3" idx="1"/>
          </p:cNvCxnSpPr>
          <p:nvPr/>
        </p:nvCxnSpPr>
        <p:spPr>
          <a:xfrm>
            <a:off x="2311862" y="6262226"/>
            <a:ext cx="1323161" cy="164640"/>
          </a:xfrm>
          <a:prstGeom prst="bentConnector3">
            <a:avLst>
              <a:gd name="adj1" fmla="val 13314"/>
            </a:avLst>
          </a:prstGeom>
          <a:ln w="19050">
            <a:tailEnd type="triangle"/>
          </a:ln>
        </p:spPr>
        <p:style>
          <a:lnRef idx="1">
            <a:schemeClr val="accent2"/>
          </a:lnRef>
          <a:fillRef idx="0">
            <a:schemeClr val="accent2"/>
          </a:fillRef>
          <a:effectRef idx="0">
            <a:schemeClr val="accent2"/>
          </a:effectRef>
          <a:fontRef idx="minor">
            <a:schemeClr val="tx1"/>
          </a:fontRef>
        </p:style>
      </p:cxnSp>
      <mc:AlternateContent xmlns:mc="http://schemas.openxmlformats.org/markup-compatibility/2006">
        <mc:Choice xmlns:a14="http://schemas.microsoft.com/office/drawing/2010/main" Requires="a14">
          <p:sp>
            <p:nvSpPr>
              <p:cNvPr id="19" name="Rectangle 18">
                <a:extLst>
                  <a:ext uri="{FF2B5EF4-FFF2-40B4-BE49-F238E27FC236}">
                    <a16:creationId xmlns:a16="http://schemas.microsoft.com/office/drawing/2014/main" id="{9A2BAF05-95FF-7EAB-8CDC-56A2CEDFB927}"/>
                  </a:ext>
                </a:extLst>
              </p:cNvPr>
              <p:cNvSpPr/>
              <p:nvPr/>
            </p:nvSpPr>
            <p:spPr>
              <a:xfrm>
                <a:off x="7218914" y="2813345"/>
                <a:ext cx="4391377" cy="748047"/>
              </a:xfrm>
              <a:prstGeom prst="rect">
                <a:avLst/>
              </a:prstGeom>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marR="0" lvl="0" algn="l" rtl="0">
                  <a:lnSpc>
                    <a:spcPct val="100000"/>
                  </a:lnSpc>
                  <a:spcBef>
                    <a:spcPts val="0"/>
                  </a:spcBef>
                  <a:spcAft>
                    <a:spcPts val="0"/>
                  </a:spcAft>
                </a:pPr>
                <a14:m>
                  <m:oMathPara xmlns:m="http://schemas.openxmlformats.org/officeDocument/2006/math">
                    <m:oMathParaPr>
                      <m:jc m:val="centerGroup"/>
                    </m:oMathParaPr>
                    <m:oMath xmlns:m="http://schemas.openxmlformats.org/officeDocument/2006/math">
                      <m:r>
                        <a:rPr lang="en-US" sz="1400" b="0" i="1" smtClean="0">
                          <a:solidFill>
                            <a:schemeClr val="tx1"/>
                          </a:solidFill>
                          <a:latin typeface="Cambria Math" panose="02040503050406030204" pitchFamily="18" charset="0"/>
                        </a:rPr>
                        <m:t>𝑇𝑜𝑡𝑎𝑙</m:t>
                      </m:r>
                      <m:r>
                        <a:rPr lang="en-US" sz="1400" b="0" i="1" smtClean="0">
                          <a:solidFill>
                            <a:schemeClr val="tx1"/>
                          </a:solidFill>
                          <a:latin typeface="Cambria Math" panose="02040503050406030204" pitchFamily="18" charset="0"/>
                        </a:rPr>
                        <m:t> </m:t>
                      </m:r>
                      <m:r>
                        <a:rPr lang="en-US" sz="1400" b="0" i="1" smtClean="0">
                          <a:solidFill>
                            <a:schemeClr val="tx1"/>
                          </a:solidFill>
                          <a:latin typeface="Cambria Math" panose="02040503050406030204" pitchFamily="18" charset="0"/>
                        </a:rPr>
                        <m:t>𝑅𝑖𝑠𝑘</m:t>
                      </m:r>
                      <m:r>
                        <a:rPr lang="en-US" sz="1400" b="0" i="1" smtClean="0">
                          <a:solidFill>
                            <a:schemeClr val="tx1"/>
                          </a:solidFill>
                          <a:latin typeface="Cambria Math" panose="02040503050406030204" pitchFamily="18" charset="0"/>
                        </a:rPr>
                        <m:t>=</m:t>
                      </m:r>
                      <m:r>
                        <a:rPr lang="en-US" sz="1400" b="0" i="1" smtClean="0">
                          <a:solidFill>
                            <a:schemeClr val="tx1"/>
                          </a:solidFill>
                          <a:latin typeface="Cambria Math" panose="02040503050406030204" pitchFamily="18" charset="0"/>
                        </a:rPr>
                        <m:t>𝑆𝑐h𝑜𝑜𝑙</m:t>
                      </m:r>
                      <m:r>
                        <a:rPr lang="en-US" sz="1400" b="0" i="1" smtClean="0">
                          <a:solidFill>
                            <a:schemeClr val="tx1"/>
                          </a:solidFill>
                          <a:latin typeface="Cambria Math" panose="02040503050406030204" pitchFamily="18" charset="0"/>
                        </a:rPr>
                        <m:t> </m:t>
                      </m:r>
                      <m:r>
                        <a:rPr lang="en-US" sz="1400" b="0" i="1" smtClean="0">
                          <a:solidFill>
                            <a:schemeClr val="tx1"/>
                          </a:solidFill>
                          <a:latin typeface="Cambria Math" panose="02040503050406030204" pitchFamily="18" charset="0"/>
                        </a:rPr>
                        <m:t>𝑅𝑖𝑠𝑘</m:t>
                      </m:r>
                      <m:r>
                        <a:rPr lang="en-US" sz="1400" b="0" i="1" smtClean="0">
                          <a:solidFill>
                            <a:schemeClr val="tx1"/>
                          </a:solidFill>
                          <a:latin typeface="Cambria Math" panose="02040503050406030204" pitchFamily="18" charset="0"/>
                        </a:rPr>
                        <m:t>+</m:t>
                      </m:r>
                      <m:r>
                        <a:rPr lang="en-US" sz="1400" b="0" i="1" smtClean="0">
                          <a:solidFill>
                            <a:schemeClr val="tx1"/>
                          </a:solidFill>
                          <a:latin typeface="Cambria Math" panose="02040503050406030204" pitchFamily="18" charset="0"/>
                        </a:rPr>
                        <m:t>𝐻𝑒𝑎𝑙𝑡h𝑐𝑎𝑟𝑒</m:t>
                      </m:r>
                      <m:r>
                        <a:rPr lang="en-US" sz="1400" b="0" i="1" smtClean="0">
                          <a:solidFill>
                            <a:schemeClr val="tx1"/>
                          </a:solidFill>
                          <a:latin typeface="Cambria Math" panose="02040503050406030204" pitchFamily="18" charset="0"/>
                        </a:rPr>
                        <m:t> </m:t>
                      </m:r>
                      <m:r>
                        <a:rPr lang="en-US" sz="1400" b="0" i="1" smtClean="0">
                          <a:solidFill>
                            <a:schemeClr val="tx1"/>
                          </a:solidFill>
                          <a:latin typeface="Cambria Math" panose="02040503050406030204" pitchFamily="18" charset="0"/>
                        </a:rPr>
                        <m:t>𝑅𝑖𝑠𝑘</m:t>
                      </m:r>
                      <m:r>
                        <a:rPr lang="en-US" sz="1400" b="0" i="1" smtClean="0">
                          <a:solidFill>
                            <a:schemeClr val="tx1"/>
                          </a:solidFill>
                          <a:latin typeface="Cambria Math" panose="02040503050406030204" pitchFamily="18" charset="0"/>
                        </a:rPr>
                        <m:t>+ </m:t>
                      </m:r>
                      <m:r>
                        <a:rPr lang="en-US" sz="1400" b="0" i="1" smtClean="0">
                          <a:solidFill>
                            <a:schemeClr val="tx1"/>
                          </a:solidFill>
                          <a:latin typeface="Cambria Math" panose="02040503050406030204" pitchFamily="18" charset="0"/>
                        </a:rPr>
                        <m:t>𝐶h𝑒𝑚𝑖𝑐𝑎𝑙</m:t>
                      </m:r>
                      <m:r>
                        <a:rPr lang="en-US" sz="1400" b="0" i="1" smtClean="0">
                          <a:solidFill>
                            <a:schemeClr val="tx1"/>
                          </a:solidFill>
                          <a:latin typeface="Cambria Math" panose="02040503050406030204" pitchFamily="18" charset="0"/>
                        </a:rPr>
                        <m:t> </m:t>
                      </m:r>
                      <m:r>
                        <a:rPr lang="en-US" sz="1400" b="0" i="1" smtClean="0">
                          <a:solidFill>
                            <a:schemeClr val="tx1"/>
                          </a:solidFill>
                          <a:latin typeface="Cambria Math" panose="02040503050406030204" pitchFamily="18" charset="0"/>
                        </a:rPr>
                        <m:t>𝑅𝑖𝑠𝑘</m:t>
                      </m:r>
                      <m:r>
                        <a:rPr lang="en-US" sz="1400" b="0" i="1" smtClean="0">
                          <a:solidFill>
                            <a:schemeClr val="tx1"/>
                          </a:solidFill>
                          <a:latin typeface="Cambria Math" panose="02040503050406030204" pitchFamily="18" charset="0"/>
                        </a:rPr>
                        <m:t>+  </m:t>
                      </m:r>
                      <m:r>
                        <a:rPr lang="en-US" sz="1400" b="0" i="1" smtClean="0">
                          <a:solidFill>
                            <a:schemeClr val="tx1"/>
                          </a:solidFill>
                          <a:latin typeface="Cambria Math" panose="02040503050406030204" pitchFamily="18" charset="0"/>
                        </a:rPr>
                        <m:t>𝐸𝑛𝑣𝑖𝑟𝑜𝑛𝑚𝑒𝑛𝑡𝑎𝑙</m:t>
                      </m:r>
                      <m:r>
                        <a:rPr lang="en-US" sz="1400" b="0" i="1" smtClean="0">
                          <a:solidFill>
                            <a:schemeClr val="tx1"/>
                          </a:solidFill>
                          <a:latin typeface="Cambria Math" panose="02040503050406030204" pitchFamily="18" charset="0"/>
                        </a:rPr>
                        <m:t> </m:t>
                      </m:r>
                      <m:r>
                        <a:rPr lang="en-US" sz="1400" b="0" i="1" smtClean="0">
                          <a:solidFill>
                            <a:schemeClr val="tx1"/>
                          </a:solidFill>
                          <a:latin typeface="Cambria Math" panose="02040503050406030204" pitchFamily="18" charset="0"/>
                        </a:rPr>
                        <m:t>𝐽𝑢𝑠𝑡𝑖𝑐𝑒</m:t>
                      </m:r>
                      <m:r>
                        <a:rPr lang="en-US" sz="1400" b="0" i="1" smtClean="0">
                          <a:solidFill>
                            <a:schemeClr val="tx1"/>
                          </a:solidFill>
                          <a:latin typeface="Cambria Math" panose="02040503050406030204" pitchFamily="18" charset="0"/>
                        </a:rPr>
                        <m:t> </m:t>
                      </m:r>
                      <m:r>
                        <a:rPr lang="en-US" sz="1400" b="0" i="1" smtClean="0">
                          <a:solidFill>
                            <a:schemeClr val="tx1"/>
                          </a:solidFill>
                          <a:latin typeface="Cambria Math" panose="02040503050406030204" pitchFamily="18" charset="0"/>
                        </a:rPr>
                        <m:t>𝑆𝑐𝑜𝑟𝑒</m:t>
                      </m:r>
                      <m:r>
                        <a:rPr lang="en-US" sz="1400" b="0" i="1" smtClean="0">
                          <a:solidFill>
                            <a:schemeClr val="tx1"/>
                          </a:solidFill>
                          <a:latin typeface="Cambria Math" panose="02040503050406030204" pitchFamily="18" charset="0"/>
                        </a:rPr>
                        <m:t>+</m:t>
                      </m:r>
                      <m:r>
                        <a:rPr lang="en-US" sz="1400" b="0" i="1" smtClean="0">
                          <a:solidFill>
                            <a:schemeClr val="tx1"/>
                          </a:solidFill>
                          <a:latin typeface="Cambria Math" panose="02040503050406030204" pitchFamily="18" charset="0"/>
                        </a:rPr>
                        <m:t>𝐴𝑠𝑠𝑒𝑠𝑠𝑒𝑑</m:t>
                      </m:r>
                      <m:r>
                        <a:rPr lang="en-US" sz="1400" b="0" i="1" smtClean="0">
                          <a:solidFill>
                            <a:schemeClr val="tx1"/>
                          </a:solidFill>
                          <a:latin typeface="Cambria Math" panose="02040503050406030204" pitchFamily="18" charset="0"/>
                        </a:rPr>
                        <m:t> </m:t>
                      </m:r>
                      <m:r>
                        <a:rPr lang="en-US" sz="1400" b="0" i="1" smtClean="0">
                          <a:solidFill>
                            <a:schemeClr val="tx1"/>
                          </a:solidFill>
                          <a:latin typeface="Cambria Math" panose="02040503050406030204" pitchFamily="18" charset="0"/>
                        </a:rPr>
                        <m:t>𝑅𝑖𝑠𝑘</m:t>
                      </m:r>
                    </m:oMath>
                  </m:oMathPara>
                </a14:m>
                <a:endParaRPr lang="en-US" sz="1400" dirty="0">
                  <a:solidFill>
                    <a:schemeClr val="tx1"/>
                  </a:solidFill>
                </a:endParaRPr>
              </a:p>
            </p:txBody>
          </p:sp>
        </mc:Choice>
        <mc:Fallback>
          <p:sp>
            <p:nvSpPr>
              <p:cNvPr id="19" name="Rectangle 18">
                <a:extLst>
                  <a:ext uri="{FF2B5EF4-FFF2-40B4-BE49-F238E27FC236}">
                    <a16:creationId xmlns:a16="http://schemas.microsoft.com/office/drawing/2014/main" id="{9A2BAF05-95FF-7EAB-8CDC-56A2CEDFB927}"/>
                  </a:ext>
                </a:extLst>
              </p:cNvPr>
              <p:cNvSpPr>
                <a:spLocks noRot="1" noChangeAspect="1" noMove="1" noResize="1" noEditPoints="1" noAdjustHandles="1" noChangeArrowheads="1" noChangeShapeType="1" noTextEdit="1"/>
              </p:cNvSpPr>
              <p:nvPr/>
            </p:nvSpPr>
            <p:spPr>
              <a:xfrm>
                <a:off x="7218914" y="2813345"/>
                <a:ext cx="4391377" cy="748047"/>
              </a:xfrm>
              <a:prstGeom prst="rect">
                <a:avLst/>
              </a:prstGeom>
              <a:blipFill>
                <a:blip r:embed="rId6"/>
                <a:stretch>
                  <a:fillRect/>
                </a:stretch>
              </a:blipFill>
              <a:ln/>
            </p:spPr>
            <p:txBody>
              <a:bodyPr/>
              <a:lstStyle/>
              <a:p>
                <a:r>
                  <a:rPr lang="en-US">
                    <a:noFill/>
                  </a:rPr>
                  <a:t> </a:t>
                </a:r>
              </a:p>
            </p:txBody>
          </p:sp>
        </mc:Fallback>
      </mc:AlternateContent>
      <p:sp>
        <p:nvSpPr>
          <p:cNvPr id="20" name="Arrow: Right 19">
            <a:extLst>
              <a:ext uri="{FF2B5EF4-FFF2-40B4-BE49-F238E27FC236}">
                <a16:creationId xmlns:a16="http://schemas.microsoft.com/office/drawing/2014/main" id="{49EF143D-0202-188A-FF00-4E3BCAF30C86}"/>
              </a:ext>
            </a:extLst>
          </p:cNvPr>
          <p:cNvSpPr/>
          <p:nvPr/>
        </p:nvSpPr>
        <p:spPr>
          <a:xfrm rot="947569">
            <a:off x="6055925" y="2510131"/>
            <a:ext cx="1004711" cy="541867"/>
          </a:xfrm>
          <a:prstGeom prst="righ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5"/>
          <p:cNvSpPr txBox="1">
            <a:spLocks noGrp="1"/>
          </p:cNvSpPr>
          <p:nvPr>
            <p:ph type="title"/>
          </p:nvPr>
        </p:nvSpPr>
        <p:spPr>
          <a:xfrm>
            <a:off x="581709" y="721538"/>
            <a:ext cx="10889796" cy="141899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lt1"/>
              </a:buClr>
              <a:buSzPts val="4400"/>
              <a:buFont typeface="Mate"/>
              <a:buNone/>
            </a:pPr>
            <a:r>
              <a:rPr lang="en-US" dirty="0"/>
              <a:t>Methodology: Healthcare, Schools and EJS</a:t>
            </a:r>
            <a:endParaRPr dirty="0"/>
          </a:p>
        </p:txBody>
      </p:sp>
      <p:sp>
        <p:nvSpPr>
          <p:cNvPr id="292" name="Google Shape;292;p5"/>
          <p:cNvSpPr txBox="1">
            <a:spLocks noGrp="1"/>
          </p:cNvSpPr>
          <p:nvPr>
            <p:ph type="ftr" idx="11"/>
          </p:nvPr>
        </p:nvSpPr>
        <p:spPr>
          <a:xfrm>
            <a:off x="10819478" y="6309860"/>
            <a:ext cx="1372522"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dirty="0"/>
              <a:t>Envirolytica LLC</a:t>
            </a:r>
            <a:endParaRPr dirty="0"/>
          </a:p>
          <a:p>
            <a:pPr marL="0" lvl="0" indent="0" algn="l" rtl="0">
              <a:lnSpc>
                <a:spcPct val="100000"/>
              </a:lnSpc>
              <a:spcBef>
                <a:spcPts val="0"/>
              </a:spcBef>
              <a:spcAft>
                <a:spcPts val="0"/>
              </a:spcAft>
              <a:buSzPts val="1400"/>
              <a:buNone/>
            </a:pPr>
            <a:r>
              <a:rPr lang="en-US" dirty="0"/>
              <a:t>Pg. 6</a:t>
            </a:r>
            <a:endParaRPr dirty="0"/>
          </a:p>
        </p:txBody>
      </p:sp>
      <p:sp>
        <p:nvSpPr>
          <p:cNvPr id="293" name="Google Shape;293;p5"/>
          <p:cNvSpPr txBox="1"/>
          <p:nvPr/>
        </p:nvSpPr>
        <p:spPr>
          <a:xfrm>
            <a:off x="581709" y="1614198"/>
            <a:ext cx="10889700" cy="437038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1" dirty="0">
                <a:solidFill>
                  <a:srgbClr val="FFFFFF"/>
                </a:solidFill>
              </a:rPr>
              <a:t>Healthcare and School Risk: </a:t>
            </a:r>
          </a:p>
          <a:p>
            <a:pPr marL="0" marR="0" lvl="0" indent="0" algn="l" rtl="0">
              <a:lnSpc>
                <a:spcPct val="100000"/>
              </a:lnSpc>
              <a:spcBef>
                <a:spcPts val="0"/>
              </a:spcBef>
              <a:spcAft>
                <a:spcPts val="0"/>
              </a:spcAft>
              <a:buNone/>
            </a:pPr>
            <a:r>
              <a:rPr lang="en-US" sz="1600" dirty="0">
                <a:solidFill>
                  <a:srgbClr val="FFFFFF"/>
                </a:solidFill>
              </a:rPr>
              <a:t>Similar to well risk evaluation, schools and healthcare facilities are evaluated based on the density and proximity of these facilities to the contaminated site of interest. Min-max normalization is applied using the same 0 to 200 boundary. </a:t>
            </a:r>
            <a:br>
              <a:rPr lang="en-US" sz="1600" dirty="0">
                <a:solidFill>
                  <a:srgbClr val="FFFFFF"/>
                </a:solidFill>
              </a:rPr>
            </a:br>
            <a:br>
              <a:rPr lang="en-US" sz="1600" dirty="0">
                <a:solidFill>
                  <a:srgbClr val="FFFFFF"/>
                </a:solidFill>
              </a:rPr>
            </a:br>
            <a:r>
              <a:rPr lang="en-US" sz="1600" b="1" dirty="0">
                <a:solidFill>
                  <a:srgbClr val="FFFFFF"/>
                </a:solidFill>
              </a:rPr>
              <a:t>Environmental Justice: </a:t>
            </a:r>
            <a:br>
              <a:rPr lang="en-US" sz="1600" dirty="0">
                <a:solidFill>
                  <a:srgbClr val="FFFFFF"/>
                </a:solidFill>
              </a:rPr>
            </a:br>
            <a:r>
              <a:rPr lang="en-US" sz="1600" dirty="0">
                <a:solidFill>
                  <a:srgbClr val="FFFFFF"/>
                </a:solidFill>
              </a:rPr>
              <a:t>Environmental justice scores (EJS) are obtained from EGLE’s </a:t>
            </a:r>
            <a:r>
              <a:rPr lang="en-US" sz="1600" i="1" dirty="0">
                <a:solidFill>
                  <a:srgbClr val="FFFFFF"/>
                </a:solidFill>
              </a:rPr>
              <a:t>draft </a:t>
            </a:r>
            <a:r>
              <a:rPr lang="en-US" sz="1600" dirty="0">
                <a:solidFill>
                  <a:srgbClr val="FFFFFF"/>
                </a:solidFill>
              </a:rPr>
              <a:t>MiEJScreen dashboard for all areas across the state. Using geolocation analysis, these scores are mapped to each facility , and a multiplication factor of 2 is applied so that the value range is 0 to 200, consistent with the weighting of school, healthcare, and well risks.</a:t>
            </a:r>
            <a:br>
              <a:rPr lang="en-US" sz="1600" dirty="0">
                <a:solidFill>
                  <a:srgbClr val="FFFFFF"/>
                </a:solidFill>
              </a:rPr>
            </a:br>
            <a:r>
              <a:rPr lang="en-US" sz="1600" dirty="0">
                <a:solidFill>
                  <a:srgbClr val="FFFFFF"/>
                </a:solidFill>
              </a:rPr>
              <a:t>  </a:t>
            </a:r>
          </a:p>
          <a:p>
            <a:pPr marL="0" marR="0" lvl="0" indent="0" algn="l" rtl="0">
              <a:lnSpc>
                <a:spcPct val="100000"/>
              </a:lnSpc>
              <a:spcBef>
                <a:spcPts val="0"/>
              </a:spcBef>
              <a:spcAft>
                <a:spcPts val="0"/>
              </a:spcAft>
              <a:buNone/>
            </a:pPr>
            <a:r>
              <a:rPr lang="en-US" sz="1600" dirty="0">
                <a:solidFill>
                  <a:srgbClr val="FFFFFF"/>
                </a:solidFill>
              </a:rPr>
              <a:t>Chemical Risk: </a:t>
            </a:r>
          </a:p>
          <a:p>
            <a:pPr marL="0" marR="0" lvl="0" indent="0" algn="l" rtl="0">
              <a:lnSpc>
                <a:spcPct val="100000"/>
              </a:lnSpc>
              <a:spcBef>
                <a:spcPts val="0"/>
              </a:spcBef>
              <a:spcAft>
                <a:spcPts val="0"/>
              </a:spcAft>
              <a:buNone/>
            </a:pPr>
            <a:r>
              <a:rPr lang="en-US" sz="1600" dirty="0">
                <a:solidFill>
                  <a:srgbClr val="FFFFFF"/>
                </a:solidFill>
              </a:rPr>
              <a:t>To determine chemical risk, EGLE provided a detailed list of known contaminants for each contamination site through a FOIA submitted in [month] of 2023. A basic similarity matching algorithm was applied to determine the most likely contaminant at each site where contaminants were unknown. Detailed weighting for chemical contaminants is</a:t>
            </a:r>
            <a:br>
              <a:rPr lang="en-US" sz="1600" dirty="0">
                <a:solidFill>
                  <a:srgbClr val="FFFFFF"/>
                </a:solidFill>
              </a:rPr>
            </a:br>
            <a:r>
              <a:rPr lang="en-US" sz="1600" dirty="0">
                <a:solidFill>
                  <a:srgbClr val="FFFFFF"/>
                </a:solidFill>
              </a:rPr>
              <a:t>provided on the next slide. </a:t>
            </a:r>
            <a:br>
              <a:rPr lang="en-US" sz="1600" dirty="0">
                <a:solidFill>
                  <a:srgbClr val="FFFFFF"/>
                </a:solidFill>
              </a:rPr>
            </a:br>
            <a:endParaRPr lang="en-US" sz="1800" dirty="0">
              <a:solidFill>
                <a:srgbClr val="FFFFFF"/>
              </a:solidFill>
            </a:endParaRPr>
          </a:p>
          <a:p>
            <a:pPr marL="114300" marR="0" lvl="0" algn="l" rtl="0">
              <a:lnSpc>
                <a:spcPct val="100000"/>
              </a:lnSpc>
              <a:spcBef>
                <a:spcPts val="0"/>
              </a:spcBef>
              <a:spcAft>
                <a:spcPts val="0"/>
              </a:spcAft>
              <a:buClr>
                <a:srgbClr val="FFFFFF"/>
              </a:buClr>
              <a:buSzPts val="1800"/>
            </a:pPr>
            <a:endParaRPr lang="en-US" sz="1800" dirty="0">
              <a:solidFill>
                <a:srgbClr val="FFFFFF"/>
              </a:solidFill>
            </a:endParaRPr>
          </a:p>
          <a:p>
            <a:pPr marL="457200" marR="0" lvl="0" indent="-342900" algn="l" rtl="0">
              <a:lnSpc>
                <a:spcPct val="100000"/>
              </a:lnSpc>
              <a:spcBef>
                <a:spcPts val="0"/>
              </a:spcBef>
              <a:spcAft>
                <a:spcPts val="0"/>
              </a:spcAft>
              <a:buClr>
                <a:srgbClr val="FFFFFF"/>
              </a:buClr>
              <a:buSzPts val="1800"/>
              <a:buChar char="●"/>
            </a:pPr>
            <a:endParaRPr lang="en-US" sz="1800" dirty="0">
              <a:solidFill>
                <a:srgbClr val="FFFFFF"/>
              </a:solidFill>
            </a:endParaRPr>
          </a:p>
        </p:txBody>
      </p:sp>
      <p:pic>
        <p:nvPicPr>
          <p:cNvPr id="295" name="Google Shape;295;p5" descr="A logo of an orange and grey graph&#10;&#10;Description automatically generated with medium confidence"/>
          <p:cNvPicPr preferRelativeResize="0"/>
          <p:nvPr/>
        </p:nvPicPr>
        <p:blipFill rotWithShape="1">
          <a:blip r:embed="rId3">
            <a:alphaModFix/>
          </a:blip>
          <a:srcRect/>
          <a:stretch/>
        </p:blipFill>
        <p:spPr>
          <a:xfrm>
            <a:off x="10942326" y="119198"/>
            <a:ext cx="1058357" cy="923962"/>
          </a:xfrm>
          <a:prstGeom prst="rect">
            <a:avLst/>
          </a:prstGeom>
          <a:noFill/>
          <a:ln>
            <a:noFill/>
          </a:ln>
        </p:spPr>
      </p:pic>
      <p:sp>
        <p:nvSpPr>
          <p:cNvPr id="2" name="Rectangle 1">
            <a:extLst>
              <a:ext uri="{FF2B5EF4-FFF2-40B4-BE49-F238E27FC236}">
                <a16:creationId xmlns:a16="http://schemas.microsoft.com/office/drawing/2014/main" id="{356002A8-09C4-FD40-863F-700C882F0188}"/>
              </a:ext>
            </a:extLst>
          </p:cNvPr>
          <p:cNvSpPr/>
          <p:nvPr/>
        </p:nvSpPr>
        <p:spPr>
          <a:xfrm>
            <a:off x="720591" y="5659480"/>
            <a:ext cx="1873956" cy="52564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Healthcare and School Risks</a:t>
            </a:r>
          </a:p>
        </p:txBody>
      </p:sp>
      <mc:AlternateContent xmlns:mc="http://schemas.openxmlformats.org/markup-compatibility/2006">
        <mc:Choice xmlns:a14="http://schemas.microsoft.com/office/drawing/2010/main" Requires="a14">
          <p:sp>
            <p:nvSpPr>
              <p:cNvPr id="3" name="Rectangle 2">
                <a:extLst>
                  <a:ext uri="{FF2B5EF4-FFF2-40B4-BE49-F238E27FC236}">
                    <a16:creationId xmlns:a16="http://schemas.microsoft.com/office/drawing/2014/main" id="{9865272E-4A97-97EF-C494-D2D9B15B6409}"/>
                  </a:ext>
                </a:extLst>
              </p:cNvPr>
              <p:cNvSpPr/>
              <p:nvPr/>
            </p:nvSpPr>
            <p:spPr>
              <a:xfrm>
                <a:off x="2733429" y="5432559"/>
                <a:ext cx="6568615" cy="453842"/>
              </a:xfrm>
              <a:prstGeom prst="rect">
                <a:avLst/>
              </a:prstGeom>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14:m>
                  <m:oMathPara xmlns:m="http://schemas.openxmlformats.org/officeDocument/2006/math">
                    <m:oMathParaPr>
                      <m:jc m:val="left"/>
                    </m:oMathParaPr>
                    <m:oMath xmlns:m="http://schemas.openxmlformats.org/officeDocument/2006/math">
                      <m:r>
                        <a:rPr lang="en-US" i="1">
                          <a:solidFill>
                            <a:schemeClr val="tx1"/>
                          </a:solidFill>
                          <a:latin typeface="Cambria Math" panose="02040503050406030204" pitchFamily="18" charset="0"/>
                        </a:rPr>
                        <m:t>𝑆𝑐h𝑜𝑜𝑙</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𝑅𝑖𝑠𝑘</m:t>
                      </m:r>
                      <m:r>
                        <a:rPr lang="en-US" i="1">
                          <a:solidFill>
                            <a:schemeClr val="tx1"/>
                          </a:solidFill>
                          <a:latin typeface="Cambria Math" panose="02040503050406030204" pitchFamily="18" charset="0"/>
                        </a:rPr>
                        <m:t>=</m:t>
                      </m:r>
                      <m:r>
                        <a:rPr lang="en-US" i="1">
                          <a:solidFill>
                            <a:schemeClr val="tx1"/>
                          </a:solidFill>
                          <a:latin typeface="Cambria Math" panose="02040503050406030204" pitchFamily="18" charset="0"/>
                        </a:rPr>
                        <m:t>𝑆𝑐h𝑜𝑜𝑙</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𝐷𝑒𝑛𝑠𝑖𝑡𝑦</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𝑉𝑎𝑙𝑢𝑒</m:t>
                      </m:r>
                      <m:r>
                        <a:rPr lang="en-US" i="1">
                          <a:solidFill>
                            <a:schemeClr val="tx1"/>
                          </a:solidFill>
                          <a:latin typeface="Cambria Math" panose="02040503050406030204" pitchFamily="18" charset="0"/>
                        </a:rPr>
                        <m:t> </m:t>
                      </m:r>
                      <m:d>
                        <m:dPr>
                          <m:ctrlPr>
                            <a:rPr lang="en-US" i="1">
                              <a:solidFill>
                                <a:schemeClr val="tx1"/>
                              </a:solidFill>
                              <a:latin typeface="Cambria Math" panose="02040503050406030204" pitchFamily="18" charset="0"/>
                            </a:rPr>
                          </m:ctrlPr>
                        </m:dPr>
                        <m:e>
                          <m:r>
                            <a:rPr lang="en-US" i="1">
                              <a:solidFill>
                                <a:schemeClr val="tx1"/>
                              </a:solidFill>
                              <a:latin typeface="Cambria Math" panose="02040503050406030204" pitchFamily="18" charset="0"/>
                            </a:rPr>
                            <m:t>0−100</m:t>
                          </m:r>
                        </m:e>
                      </m:d>
                      <m:r>
                        <a:rPr lang="en-US" i="1">
                          <a:solidFill>
                            <a:schemeClr val="tx1"/>
                          </a:solidFill>
                          <a:latin typeface="Cambria Math" panose="02040503050406030204" pitchFamily="18" charset="0"/>
                        </a:rPr>
                        <m:t>+</m:t>
                      </m:r>
                      <m:r>
                        <a:rPr lang="en-US" i="1">
                          <a:solidFill>
                            <a:schemeClr val="tx1"/>
                          </a:solidFill>
                          <a:latin typeface="Cambria Math" panose="02040503050406030204" pitchFamily="18" charset="0"/>
                        </a:rPr>
                        <m:t>𝑆𝑐h𝑜𝑜𝑙</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𝑃𝑟𝑜𝑥𝑖𝑚𝑖𝑡𝑦</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𝑉𝑎𝑙𝑢𝑒</m:t>
                      </m:r>
                      <m:r>
                        <a:rPr lang="en-US" i="1">
                          <a:solidFill>
                            <a:schemeClr val="tx1"/>
                          </a:solidFill>
                          <a:latin typeface="Cambria Math" panose="02040503050406030204" pitchFamily="18" charset="0"/>
                        </a:rPr>
                        <m:t> (0−100)</m:t>
                      </m:r>
                    </m:oMath>
                  </m:oMathPara>
                </a14:m>
                <a:endParaRPr lang="en-US" i="1" dirty="0">
                  <a:solidFill>
                    <a:schemeClr val="tx1"/>
                  </a:solidFill>
                  <a:latin typeface="Cambria Math" panose="02040503050406030204" pitchFamily="18" charset="0"/>
                </a:endParaRPr>
              </a:p>
            </p:txBody>
          </p:sp>
        </mc:Choice>
        <mc:Fallback>
          <p:sp>
            <p:nvSpPr>
              <p:cNvPr id="3" name="Rectangle 2">
                <a:extLst>
                  <a:ext uri="{FF2B5EF4-FFF2-40B4-BE49-F238E27FC236}">
                    <a16:creationId xmlns:a16="http://schemas.microsoft.com/office/drawing/2014/main" id="{9865272E-4A97-97EF-C494-D2D9B15B6409}"/>
                  </a:ext>
                </a:extLst>
              </p:cNvPr>
              <p:cNvSpPr>
                <a:spLocks noRot="1" noChangeAspect="1" noMove="1" noResize="1" noEditPoints="1" noAdjustHandles="1" noChangeArrowheads="1" noChangeShapeType="1" noTextEdit="1"/>
              </p:cNvSpPr>
              <p:nvPr/>
            </p:nvSpPr>
            <p:spPr>
              <a:xfrm>
                <a:off x="2733429" y="5432559"/>
                <a:ext cx="6568615" cy="453842"/>
              </a:xfrm>
              <a:prstGeom prst="rect">
                <a:avLst/>
              </a:prstGeom>
              <a:blipFill>
                <a:blip r:embed="rId4"/>
                <a:stretch>
                  <a:fillRect b="-10127"/>
                </a:stretch>
              </a:blip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2" name="Rectangle 11">
                <a:extLst>
                  <a:ext uri="{FF2B5EF4-FFF2-40B4-BE49-F238E27FC236}">
                    <a16:creationId xmlns:a16="http://schemas.microsoft.com/office/drawing/2014/main" id="{71C23D21-0324-842C-1D4E-32AF6FAC6C44}"/>
                  </a:ext>
                </a:extLst>
              </p:cNvPr>
              <p:cNvSpPr/>
              <p:nvPr/>
            </p:nvSpPr>
            <p:spPr>
              <a:xfrm>
                <a:off x="2733429" y="6038580"/>
                <a:ext cx="6568615" cy="453842"/>
              </a:xfrm>
              <a:prstGeom prst="rect">
                <a:avLst/>
              </a:prstGeom>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14:m>
                  <m:oMathPara xmlns:m="http://schemas.openxmlformats.org/officeDocument/2006/math">
                    <m:oMathParaPr>
                      <m:jc m:val="left"/>
                    </m:oMathParaPr>
                    <m:oMath xmlns:m="http://schemas.openxmlformats.org/officeDocument/2006/math">
                      <m:r>
                        <a:rPr lang="en-US" i="1">
                          <a:solidFill>
                            <a:schemeClr val="tx1"/>
                          </a:solidFill>
                          <a:latin typeface="Cambria Math" panose="02040503050406030204" pitchFamily="18" charset="0"/>
                        </a:rPr>
                        <m:t>𝐻𝑒𝑎𝑙𝑡h𝑐𝑎𝑟𝑒</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𝑅𝑖𝑠𝑘</m:t>
                      </m:r>
                      <m:r>
                        <a:rPr lang="en-US" i="1">
                          <a:solidFill>
                            <a:schemeClr val="tx1"/>
                          </a:solidFill>
                          <a:latin typeface="Cambria Math" panose="02040503050406030204" pitchFamily="18" charset="0"/>
                        </a:rPr>
                        <m:t>=</m:t>
                      </m:r>
                      <m:r>
                        <a:rPr lang="en-US" i="1">
                          <a:solidFill>
                            <a:schemeClr val="tx1"/>
                          </a:solidFill>
                          <a:latin typeface="Cambria Math" panose="02040503050406030204" pitchFamily="18" charset="0"/>
                        </a:rPr>
                        <m:t>𝐻𝑒𝑎𝑙𝑡h𝑐𝑎𝑟𝑒</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𝐷𝑒𝑛𝑠𝑖𝑡𝑦</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𝑉𝑎𝑙𝑢𝑒</m:t>
                      </m:r>
                      <m:r>
                        <a:rPr lang="en-US" i="1">
                          <a:solidFill>
                            <a:schemeClr val="tx1"/>
                          </a:solidFill>
                          <a:latin typeface="Cambria Math" panose="02040503050406030204" pitchFamily="18" charset="0"/>
                        </a:rPr>
                        <m:t> </m:t>
                      </m:r>
                      <m:d>
                        <m:dPr>
                          <m:ctrlPr>
                            <a:rPr lang="en-US" i="1">
                              <a:solidFill>
                                <a:schemeClr val="tx1"/>
                              </a:solidFill>
                              <a:latin typeface="Cambria Math" panose="02040503050406030204" pitchFamily="18" charset="0"/>
                            </a:rPr>
                          </m:ctrlPr>
                        </m:dPr>
                        <m:e>
                          <m:r>
                            <a:rPr lang="en-US" i="1">
                              <a:solidFill>
                                <a:schemeClr val="tx1"/>
                              </a:solidFill>
                              <a:latin typeface="Cambria Math" panose="02040503050406030204" pitchFamily="18" charset="0"/>
                            </a:rPr>
                            <m:t>0−100</m:t>
                          </m:r>
                        </m:e>
                      </m:d>
                      <m:r>
                        <a:rPr lang="en-US" i="1">
                          <a:solidFill>
                            <a:schemeClr val="tx1"/>
                          </a:solidFill>
                          <a:latin typeface="Cambria Math" panose="02040503050406030204" pitchFamily="18" charset="0"/>
                        </a:rPr>
                        <m:t>+</m:t>
                      </m:r>
                      <m:r>
                        <a:rPr lang="en-US" i="1">
                          <a:solidFill>
                            <a:schemeClr val="tx1"/>
                          </a:solidFill>
                          <a:latin typeface="Cambria Math" panose="02040503050406030204" pitchFamily="18" charset="0"/>
                        </a:rPr>
                        <m:t>𝐻𝑒𝑎𝑙𝑡h𝑐𝑎𝑟𝑒</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𝑃𝑟𝑜𝑥𝑖𝑚𝑖𝑡𝑦</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𝑉𝑎𝑙𝑢𝑒</m:t>
                      </m:r>
                      <m:r>
                        <a:rPr lang="en-US" i="1">
                          <a:solidFill>
                            <a:schemeClr val="tx1"/>
                          </a:solidFill>
                          <a:latin typeface="Cambria Math" panose="02040503050406030204" pitchFamily="18" charset="0"/>
                        </a:rPr>
                        <m:t> (0−100)</m:t>
                      </m:r>
                    </m:oMath>
                  </m:oMathPara>
                </a14:m>
                <a:endParaRPr lang="en-US" i="1" dirty="0">
                  <a:solidFill>
                    <a:schemeClr val="tx1"/>
                  </a:solidFill>
                  <a:latin typeface="Cambria Math" panose="02040503050406030204" pitchFamily="18" charset="0"/>
                </a:endParaRPr>
              </a:p>
            </p:txBody>
          </p:sp>
        </mc:Choice>
        <mc:Fallback>
          <p:sp>
            <p:nvSpPr>
              <p:cNvPr id="12" name="Rectangle 11">
                <a:extLst>
                  <a:ext uri="{FF2B5EF4-FFF2-40B4-BE49-F238E27FC236}">
                    <a16:creationId xmlns:a16="http://schemas.microsoft.com/office/drawing/2014/main" id="{71C23D21-0324-842C-1D4E-32AF6FAC6C44}"/>
                  </a:ext>
                </a:extLst>
              </p:cNvPr>
              <p:cNvSpPr>
                <a:spLocks noRot="1" noChangeAspect="1" noMove="1" noResize="1" noEditPoints="1" noAdjustHandles="1" noChangeArrowheads="1" noChangeShapeType="1" noTextEdit="1"/>
              </p:cNvSpPr>
              <p:nvPr/>
            </p:nvSpPr>
            <p:spPr>
              <a:xfrm>
                <a:off x="2733429" y="6038580"/>
                <a:ext cx="6568615" cy="453842"/>
              </a:xfrm>
              <a:prstGeom prst="rect">
                <a:avLst/>
              </a:prstGeom>
              <a:blipFill>
                <a:blip r:embed="rId5"/>
                <a:stretch>
                  <a:fillRect b="-11538"/>
                </a:stretch>
              </a:blipFill>
              <a:ln/>
            </p:spPr>
            <p:txBody>
              <a:bodyPr/>
              <a:lstStyle/>
              <a:p>
                <a:r>
                  <a:rPr lang="en-US">
                    <a:noFill/>
                  </a:rPr>
                  <a:t> </a:t>
                </a:r>
              </a:p>
            </p:txBody>
          </p:sp>
        </mc:Fallback>
      </mc:AlternateContent>
    </p:spTree>
    <p:extLst>
      <p:ext uri="{BB962C8B-B14F-4D97-AF65-F5344CB8AC3E}">
        <p14:creationId xmlns:p14="http://schemas.microsoft.com/office/powerpoint/2010/main" val="40169404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5"/>
          <p:cNvSpPr txBox="1">
            <a:spLocks noGrp="1"/>
          </p:cNvSpPr>
          <p:nvPr>
            <p:ph type="title"/>
          </p:nvPr>
        </p:nvSpPr>
        <p:spPr>
          <a:xfrm>
            <a:off x="581709" y="721538"/>
            <a:ext cx="10889796" cy="141899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lt1"/>
              </a:buClr>
              <a:buSzPts val="4400"/>
              <a:buFont typeface="Mate"/>
              <a:buNone/>
            </a:pPr>
            <a:r>
              <a:rPr lang="en-US" dirty="0"/>
              <a:t>Methodology: Chemical Risk</a:t>
            </a:r>
            <a:endParaRPr dirty="0"/>
          </a:p>
        </p:txBody>
      </p:sp>
      <p:sp>
        <p:nvSpPr>
          <p:cNvPr id="292" name="Google Shape;292;p5"/>
          <p:cNvSpPr txBox="1">
            <a:spLocks noGrp="1"/>
          </p:cNvSpPr>
          <p:nvPr>
            <p:ph type="ftr" idx="11"/>
          </p:nvPr>
        </p:nvSpPr>
        <p:spPr>
          <a:xfrm>
            <a:off x="10819478" y="6309860"/>
            <a:ext cx="1372522"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dirty="0"/>
              <a:t>Envirolytica LLC</a:t>
            </a:r>
            <a:endParaRPr dirty="0"/>
          </a:p>
          <a:p>
            <a:pPr marL="0" lvl="0" indent="0" algn="l" rtl="0">
              <a:lnSpc>
                <a:spcPct val="100000"/>
              </a:lnSpc>
              <a:spcBef>
                <a:spcPts val="0"/>
              </a:spcBef>
              <a:spcAft>
                <a:spcPts val="0"/>
              </a:spcAft>
              <a:buSzPts val="1400"/>
              <a:buNone/>
            </a:pPr>
            <a:r>
              <a:rPr lang="en-US" dirty="0"/>
              <a:t>Pg. 7</a:t>
            </a:r>
            <a:endParaRPr dirty="0"/>
          </a:p>
        </p:txBody>
      </p:sp>
      <mc:AlternateContent xmlns:mc="http://schemas.openxmlformats.org/markup-compatibility/2006">
        <mc:Choice xmlns:a14="http://schemas.microsoft.com/office/drawing/2010/main" Requires="a14">
          <p:sp>
            <p:nvSpPr>
              <p:cNvPr id="293" name="Google Shape;293;p5"/>
              <p:cNvSpPr txBox="1"/>
              <p:nvPr/>
            </p:nvSpPr>
            <p:spPr>
              <a:xfrm>
                <a:off x="581709" y="1614198"/>
                <a:ext cx="10889700" cy="437320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1" dirty="0">
                    <a:solidFill>
                      <a:srgbClr val="FFFFFF"/>
                    </a:solidFill>
                  </a:rPr>
                  <a:t>Chemical Weighting: </a:t>
                </a:r>
              </a:p>
              <a:p>
                <a:pPr marL="0" marR="0" lvl="0" indent="0" algn="l" rtl="0">
                  <a:lnSpc>
                    <a:spcPct val="100000"/>
                  </a:lnSpc>
                  <a:spcBef>
                    <a:spcPts val="0"/>
                  </a:spcBef>
                  <a:spcAft>
                    <a:spcPts val="0"/>
                  </a:spcAft>
                  <a:buNone/>
                </a:pPr>
                <a:r>
                  <a:rPr lang="en-US" sz="1600" dirty="0">
                    <a:solidFill>
                      <a:srgbClr val="FFFFFF"/>
                    </a:solidFill>
                  </a:rPr>
                  <a:t>In the FOIA from X, 2023 there were 17 categories for chemical contaminants, including a category for chemicals not specified. These 17 categories were reduced to six groupings of related chemicals, and then a weighting factor was applied based on the hazard severity of each chemical. Breakdowns of groupings are provided below, along with the weighting equations. For sites where contaminants were not known, similarity matches predicted the likely chemical, excluding Group 6 from the chemical risk equation. </a:t>
                </a:r>
                <a:r>
                  <a:rPr lang="en-US" sz="1600" i="1" dirty="0">
                    <a:solidFill>
                      <a:srgbClr val="FFFFFF"/>
                    </a:solidFill>
                  </a:rPr>
                  <a:t>Note: This equation can be updated as chemical priority changes</a:t>
                </a:r>
                <a:br>
                  <a:rPr lang="en-US" sz="1600" i="1" dirty="0">
                    <a:solidFill>
                      <a:srgbClr val="FFFFFF"/>
                    </a:solidFill>
                  </a:rPr>
                </a:br>
                <a:endParaRPr lang="en-US" sz="1600" dirty="0">
                  <a:solidFill>
                    <a:srgbClr val="FFFFFF"/>
                  </a:solidFill>
                </a:endParaRPr>
              </a:p>
              <a:p>
                <a:pPr marL="285750" marR="0" lvl="0" indent="-285750" algn="l" rtl="0">
                  <a:lnSpc>
                    <a:spcPct val="100000"/>
                  </a:lnSpc>
                  <a:spcBef>
                    <a:spcPts val="0"/>
                  </a:spcBef>
                  <a:spcAft>
                    <a:spcPts val="0"/>
                  </a:spcAft>
                  <a:buClr>
                    <a:schemeClr val="bg1"/>
                  </a:buClr>
                  <a:buFont typeface="Arial" panose="020B0604020202020204" pitchFamily="34" charset="0"/>
                  <a:buChar char="•"/>
                </a:pPr>
                <a:r>
                  <a:rPr lang="en-US" sz="1600" dirty="0">
                    <a:solidFill>
                      <a:srgbClr val="FFFFFF"/>
                    </a:solidFill>
                  </a:rPr>
                  <a:t>Group 1: Chlorinated VOC’s and Pesticides </a:t>
                </a:r>
              </a:p>
              <a:p>
                <a:pPr marL="285750" marR="0" lvl="0" indent="-285750" algn="l" rtl="0">
                  <a:lnSpc>
                    <a:spcPct val="100000"/>
                  </a:lnSpc>
                  <a:spcBef>
                    <a:spcPts val="0"/>
                  </a:spcBef>
                  <a:spcAft>
                    <a:spcPts val="0"/>
                  </a:spcAft>
                  <a:buClr>
                    <a:schemeClr val="bg1"/>
                  </a:buClr>
                  <a:buFont typeface="Arial" panose="020B0604020202020204" pitchFamily="34" charset="0"/>
                  <a:buChar char="•"/>
                </a:pPr>
                <a:r>
                  <a:rPr lang="en-US" sz="1600" dirty="0">
                    <a:solidFill>
                      <a:srgbClr val="FFFFFF"/>
                    </a:solidFill>
                  </a:rPr>
                  <a:t>Group 2: PFAS, PCBs and PBBs</a:t>
                </a:r>
              </a:p>
              <a:p>
                <a:pPr marL="285750" marR="0" lvl="0" indent="-285750" algn="l" rtl="0">
                  <a:lnSpc>
                    <a:spcPct val="100000"/>
                  </a:lnSpc>
                  <a:spcBef>
                    <a:spcPts val="0"/>
                  </a:spcBef>
                  <a:spcAft>
                    <a:spcPts val="0"/>
                  </a:spcAft>
                  <a:buClr>
                    <a:schemeClr val="bg1"/>
                  </a:buClr>
                  <a:buFont typeface="Arial" panose="020B0604020202020204" pitchFamily="34" charset="0"/>
                  <a:buChar char="•"/>
                </a:pPr>
                <a:r>
                  <a:rPr lang="en-US" sz="1600" dirty="0">
                    <a:solidFill>
                      <a:srgbClr val="FFFFFF"/>
                    </a:solidFill>
                  </a:rPr>
                  <a:t>Group 3: Hydrocarbons and Petrol products</a:t>
                </a:r>
              </a:p>
              <a:p>
                <a:pPr marL="285750" marR="0" lvl="0" indent="-285750" algn="l" rtl="0">
                  <a:lnSpc>
                    <a:spcPct val="100000"/>
                  </a:lnSpc>
                  <a:spcBef>
                    <a:spcPts val="0"/>
                  </a:spcBef>
                  <a:spcAft>
                    <a:spcPts val="0"/>
                  </a:spcAft>
                  <a:buClr>
                    <a:schemeClr val="bg1"/>
                  </a:buClr>
                  <a:buFont typeface="Arial" panose="020B0604020202020204" pitchFamily="34" charset="0"/>
                  <a:buChar char="•"/>
                </a:pPr>
                <a:r>
                  <a:rPr lang="en-US" sz="1600" dirty="0">
                    <a:solidFill>
                      <a:srgbClr val="FFFFFF"/>
                    </a:solidFill>
                  </a:rPr>
                  <a:t>Group 4: Metals (including lead and mercury), Dioxins, PAHs,</a:t>
                </a:r>
              </a:p>
              <a:p>
                <a:pPr marL="285750" marR="0" lvl="0" indent="-285750" algn="l" rtl="0">
                  <a:lnSpc>
                    <a:spcPct val="100000"/>
                  </a:lnSpc>
                  <a:spcBef>
                    <a:spcPts val="0"/>
                  </a:spcBef>
                  <a:spcAft>
                    <a:spcPts val="0"/>
                  </a:spcAft>
                  <a:buClr>
                    <a:schemeClr val="bg1"/>
                  </a:buClr>
                  <a:buFont typeface="Arial" panose="020B0604020202020204" pitchFamily="34" charset="0"/>
                  <a:buChar char="•"/>
                </a:pPr>
                <a:r>
                  <a:rPr lang="en-US" sz="1600" dirty="0">
                    <a:solidFill>
                      <a:srgbClr val="FFFFFF"/>
                    </a:solidFill>
                  </a:rPr>
                  <a:t>Group 5: Methane, Water Quality Issues, PH concerns, or not classified currently</a:t>
                </a:r>
              </a:p>
              <a:p>
                <a:pPr marL="285750" marR="0" lvl="0" indent="-285750" algn="l" rtl="0">
                  <a:lnSpc>
                    <a:spcPct val="100000"/>
                  </a:lnSpc>
                  <a:spcBef>
                    <a:spcPts val="0"/>
                  </a:spcBef>
                  <a:spcAft>
                    <a:spcPts val="0"/>
                  </a:spcAft>
                  <a:buClr>
                    <a:schemeClr val="bg1"/>
                  </a:buClr>
                  <a:buFont typeface="Arial" panose="020B0604020202020204" pitchFamily="34" charset="0"/>
                  <a:buChar char="•"/>
                </a:pPr>
                <a:r>
                  <a:rPr lang="en-US" sz="1600" dirty="0">
                    <a:solidFill>
                      <a:srgbClr val="FFFFFF"/>
                    </a:solidFill>
                  </a:rPr>
                  <a:t>Group 6: Contaminant not known </a:t>
                </a:r>
              </a:p>
              <a:p>
                <a:pPr marR="0" lvl="0" algn="l" rtl="0">
                  <a:lnSpc>
                    <a:spcPct val="100000"/>
                  </a:lnSpc>
                  <a:spcBef>
                    <a:spcPts val="0"/>
                  </a:spcBef>
                  <a:spcAft>
                    <a:spcPts val="0"/>
                  </a:spcAft>
                </a:pPr>
                <a14:m>
                  <m:oMathPara xmlns:m="http://schemas.openxmlformats.org/officeDocument/2006/math">
                    <m:oMathParaPr>
                      <m:jc m:val="centerGroup"/>
                    </m:oMathParaPr>
                    <m:oMath xmlns:m="http://schemas.openxmlformats.org/officeDocument/2006/math">
                      <m:r>
                        <a:rPr lang="en-US" sz="1800" b="0" i="1" smtClean="0">
                          <a:solidFill>
                            <a:srgbClr val="FFFFFF"/>
                          </a:solidFill>
                          <a:latin typeface="Cambria Math" panose="02040503050406030204" pitchFamily="18" charset="0"/>
                        </a:rPr>
                        <m:t>𝐶h𝑒𝑚𝑖𝑐𝑎𝑙</m:t>
                      </m:r>
                      <m:r>
                        <a:rPr lang="en-US" sz="1800" b="0" i="1" smtClean="0">
                          <a:solidFill>
                            <a:srgbClr val="FFFFFF"/>
                          </a:solidFill>
                          <a:latin typeface="Cambria Math" panose="02040503050406030204" pitchFamily="18" charset="0"/>
                        </a:rPr>
                        <m:t> </m:t>
                      </m:r>
                      <m:r>
                        <a:rPr lang="en-US" sz="1800" b="0" i="1" smtClean="0">
                          <a:solidFill>
                            <a:srgbClr val="FFFFFF"/>
                          </a:solidFill>
                          <a:latin typeface="Cambria Math" panose="02040503050406030204" pitchFamily="18" charset="0"/>
                        </a:rPr>
                        <m:t>𝑅𝑖𝑠𝑘</m:t>
                      </m:r>
                      <m:d>
                        <m:dPr>
                          <m:ctrlPr>
                            <a:rPr lang="en-US" sz="1800" b="0" i="1" smtClean="0">
                              <a:solidFill>
                                <a:srgbClr val="FFFFFF"/>
                              </a:solidFill>
                              <a:latin typeface="Cambria Math" panose="02040503050406030204" pitchFamily="18" charset="0"/>
                            </a:rPr>
                          </m:ctrlPr>
                        </m:dPr>
                        <m:e>
                          <m:r>
                            <a:rPr lang="en-US" sz="1800" b="0" i="1" smtClean="0">
                              <a:solidFill>
                                <a:srgbClr val="FFFFFF"/>
                              </a:solidFill>
                              <a:latin typeface="Cambria Math" panose="02040503050406030204" pitchFamily="18" charset="0"/>
                            </a:rPr>
                            <m:t>𝑛𝑜𝑡</m:t>
                          </m:r>
                          <m:r>
                            <a:rPr lang="en-US" sz="1800" b="0" i="1" smtClean="0">
                              <a:solidFill>
                                <a:srgbClr val="FFFFFF"/>
                              </a:solidFill>
                              <a:latin typeface="Cambria Math" panose="02040503050406030204" pitchFamily="18" charset="0"/>
                            </a:rPr>
                            <m:t> </m:t>
                          </m:r>
                          <m:r>
                            <a:rPr lang="en-US" sz="1800" b="0" i="1" smtClean="0">
                              <a:solidFill>
                                <a:srgbClr val="FFFFFF"/>
                              </a:solidFill>
                              <a:latin typeface="Cambria Math" panose="02040503050406030204" pitchFamily="18" charset="0"/>
                            </a:rPr>
                            <m:t>𝑛𝑜𝑟𝑚𝑎𝑙𝑖𝑧𝑒𝑑</m:t>
                          </m:r>
                        </m:e>
                      </m:d>
                      <m:r>
                        <a:rPr lang="en-US" sz="1800" b="0" i="1" smtClean="0">
                          <a:solidFill>
                            <a:srgbClr val="FFFFFF"/>
                          </a:solidFill>
                          <a:latin typeface="Cambria Math" panose="02040503050406030204" pitchFamily="18" charset="0"/>
                        </a:rPr>
                        <m:t>=</m:t>
                      </m:r>
                      <m:r>
                        <a:rPr lang="en-US" sz="1800" b="0" i="1" smtClean="0">
                          <a:solidFill>
                            <a:srgbClr val="FFFFFF"/>
                          </a:solidFill>
                          <a:latin typeface="Cambria Math" panose="02040503050406030204" pitchFamily="18" charset="0"/>
                        </a:rPr>
                        <m:t>𝐺𝑟𝑜𝑢𝑝</m:t>
                      </m:r>
                      <m:r>
                        <a:rPr lang="en-US" sz="1800" b="0" i="1" smtClean="0">
                          <a:solidFill>
                            <a:srgbClr val="FFFFFF"/>
                          </a:solidFill>
                          <a:latin typeface="Cambria Math" panose="02040503050406030204" pitchFamily="18" charset="0"/>
                        </a:rPr>
                        <m:t> 1+</m:t>
                      </m:r>
                      <m:f>
                        <m:fPr>
                          <m:ctrlPr>
                            <a:rPr lang="en-US" sz="1800" b="0" i="1" smtClean="0">
                              <a:solidFill>
                                <a:srgbClr val="FFFFFF"/>
                              </a:solidFill>
                              <a:latin typeface="Cambria Math" panose="02040503050406030204" pitchFamily="18" charset="0"/>
                            </a:rPr>
                          </m:ctrlPr>
                        </m:fPr>
                        <m:num>
                          <m:r>
                            <a:rPr lang="en-US" sz="1800" b="0" i="1" smtClean="0">
                              <a:solidFill>
                                <a:srgbClr val="FFFFFF"/>
                              </a:solidFill>
                              <a:latin typeface="Cambria Math" panose="02040503050406030204" pitchFamily="18" charset="0"/>
                            </a:rPr>
                            <m:t>𝐺𝑟𝑜𝑢𝑝</m:t>
                          </m:r>
                          <m:r>
                            <a:rPr lang="en-US" sz="1800" b="0" i="1" smtClean="0">
                              <a:solidFill>
                                <a:srgbClr val="FFFFFF"/>
                              </a:solidFill>
                              <a:latin typeface="Cambria Math" panose="02040503050406030204" pitchFamily="18" charset="0"/>
                            </a:rPr>
                            <m:t> 2</m:t>
                          </m:r>
                        </m:num>
                        <m:den>
                          <m:r>
                            <a:rPr lang="en-US" sz="1800" b="0" i="1" smtClean="0">
                              <a:solidFill>
                                <a:srgbClr val="FFFFFF"/>
                              </a:solidFill>
                              <a:latin typeface="Cambria Math" panose="02040503050406030204" pitchFamily="18" charset="0"/>
                            </a:rPr>
                            <m:t>2</m:t>
                          </m:r>
                        </m:den>
                      </m:f>
                      <m:r>
                        <a:rPr lang="en-US" sz="1800" b="0" i="1" smtClean="0">
                          <a:solidFill>
                            <a:srgbClr val="FFFFFF"/>
                          </a:solidFill>
                          <a:latin typeface="Cambria Math" panose="02040503050406030204" pitchFamily="18" charset="0"/>
                        </a:rPr>
                        <m:t>+</m:t>
                      </m:r>
                      <m:f>
                        <m:fPr>
                          <m:ctrlPr>
                            <a:rPr lang="en-US" sz="1800" b="0" i="1" smtClean="0">
                              <a:solidFill>
                                <a:srgbClr val="FFFFFF"/>
                              </a:solidFill>
                              <a:latin typeface="Cambria Math" panose="02040503050406030204" pitchFamily="18" charset="0"/>
                            </a:rPr>
                          </m:ctrlPr>
                        </m:fPr>
                        <m:num>
                          <m:r>
                            <a:rPr lang="en-US" sz="1800" b="0" i="1" smtClean="0">
                              <a:solidFill>
                                <a:srgbClr val="FFFFFF"/>
                              </a:solidFill>
                              <a:latin typeface="Cambria Math" panose="02040503050406030204" pitchFamily="18" charset="0"/>
                            </a:rPr>
                            <m:t>𝐺𝑟𝑜𝑢𝑝</m:t>
                          </m:r>
                          <m:r>
                            <a:rPr lang="en-US" sz="1800" b="0" i="1" smtClean="0">
                              <a:solidFill>
                                <a:srgbClr val="FFFFFF"/>
                              </a:solidFill>
                              <a:latin typeface="Cambria Math" panose="02040503050406030204" pitchFamily="18" charset="0"/>
                            </a:rPr>
                            <m:t> 3</m:t>
                          </m:r>
                        </m:num>
                        <m:den>
                          <m:r>
                            <a:rPr lang="en-US" sz="1800" b="0" i="1" smtClean="0">
                              <a:solidFill>
                                <a:srgbClr val="FFFFFF"/>
                              </a:solidFill>
                              <a:latin typeface="Cambria Math" panose="02040503050406030204" pitchFamily="18" charset="0"/>
                            </a:rPr>
                            <m:t>3</m:t>
                          </m:r>
                        </m:den>
                      </m:f>
                      <m:r>
                        <a:rPr lang="en-US" sz="1800" b="0" i="1" smtClean="0">
                          <a:solidFill>
                            <a:srgbClr val="FFFFFF"/>
                          </a:solidFill>
                          <a:latin typeface="Cambria Math" panose="02040503050406030204" pitchFamily="18" charset="0"/>
                        </a:rPr>
                        <m:t>+</m:t>
                      </m:r>
                      <m:f>
                        <m:fPr>
                          <m:ctrlPr>
                            <a:rPr lang="en-US" sz="1800" b="0" i="1" smtClean="0">
                              <a:solidFill>
                                <a:srgbClr val="FFFFFF"/>
                              </a:solidFill>
                              <a:latin typeface="Cambria Math" panose="02040503050406030204" pitchFamily="18" charset="0"/>
                            </a:rPr>
                          </m:ctrlPr>
                        </m:fPr>
                        <m:num>
                          <m:r>
                            <a:rPr lang="en-US" sz="1800" b="0" i="1" smtClean="0">
                              <a:solidFill>
                                <a:srgbClr val="FFFFFF"/>
                              </a:solidFill>
                              <a:latin typeface="Cambria Math" panose="02040503050406030204" pitchFamily="18" charset="0"/>
                            </a:rPr>
                            <m:t>𝐺𝑟𝑜𝑢𝑝</m:t>
                          </m:r>
                          <m:r>
                            <a:rPr lang="en-US" sz="1800" b="0" i="1" smtClean="0">
                              <a:solidFill>
                                <a:srgbClr val="FFFFFF"/>
                              </a:solidFill>
                              <a:latin typeface="Cambria Math" panose="02040503050406030204" pitchFamily="18" charset="0"/>
                            </a:rPr>
                            <m:t> 4</m:t>
                          </m:r>
                        </m:num>
                        <m:den>
                          <m:r>
                            <a:rPr lang="en-US" sz="1800" b="0" i="1" smtClean="0">
                              <a:solidFill>
                                <a:srgbClr val="FFFFFF"/>
                              </a:solidFill>
                              <a:latin typeface="Cambria Math" panose="02040503050406030204" pitchFamily="18" charset="0"/>
                            </a:rPr>
                            <m:t>4</m:t>
                          </m:r>
                        </m:den>
                      </m:f>
                      <m:r>
                        <a:rPr lang="en-US" sz="1800" b="0" i="1" smtClean="0">
                          <a:solidFill>
                            <a:srgbClr val="FFFFFF"/>
                          </a:solidFill>
                          <a:latin typeface="Cambria Math" panose="02040503050406030204" pitchFamily="18" charset="0"/>
                        </a:rPr>
                        <m:t>+</m:t>
                      </m:r>
                      <m:f>
                        <m:fPr>
                          <m:ctrlPr>
                            <a:rPr lang="en-US" sz="1800" b="0" i="1" smtClean="0">
                              <a:solidFill>
                                <a:srgbClr val="FFFFFF"/>
                              </a:solidFill>
                              <a:latin typeface="Cambria Math" panose="02040503050406030204" pitchFamily="18" charset="0"/>
                            </a:rPr>
                          </m:ctrlPr>
                        </m:fPr>
                        <m:num>
                          <m:r>
                            <a:rPr lang="en-US" sz="1800" b="0" i="1" smtClean="0">
                              <a:solidFill>
                                <a:srgbClr val="FFFFFF"/>
                              </a:solidFill>
                              <a:latin typeface="Cambria Math" panose="02040503050406030204" pitchFamily="18" charset="0"/>
                            </a:rPr>
                            <m:t>𝐺𝑟𝑜𝑢𝑝</m:t>
                          </m:r>
                          <m:r>
                            <a:rPr lang="en-US" sz="1800" b="0" i="1" smtClean="0">
                              <a:solidFill>
                                <a:srgbClr val="FFFFFF"/>
                              </a:solidFill>
                              <a:latin typeface="Cambria Math" panose="02040503050406030204" pitchFamily="18" charset="0"/>
                            </a:rPr>
                            <m:t> 5</m:t>
                          </m:r>
                        </m:num>
                        <m:den>
                          <m:r>
                            <a:rPr lang="en-US" sz="1800" b="0" i="1" smtClean="0">
                              <a:solidFill>
                                <a:srgbClr val="FFFFFF"/>
                              </a:solidFill>
                              <a:latin typeface="Cambria Math" panose="02040503050406030204" pitchFamily="18" charset="0"/>
                            </a:rPr>
                            <m:t>5</m:t>
                          </m:r>
                        </m:den>
                      </m:f>
                    </m:oMath>
                  </m:oMathPara>
                </a14:m>
                <a:endParaRPr lang="en-US" sz="1800" dirty="0">
                  <a:solidFill>
                    <a:srgbClr val="FFFFFF"/>
                  </a:solidFill>
                </a:endParaRPr>
              </a:p>
              <a:p>
                <a:pPr marL="114300" marR="0" lvl="0" algn="l" rtl="0">
                  <a:lnSpc>
                    <a:spcPct val="100000"/>
                  </a:lnSpc>
                  <a:spcBef>
                    <a:spcPts val="0"/>
                  </a:spcBef>
                  <a:spcAft>
                    <a:spcPts val="0"/>
                  </a:spcAft>
                  <a:buClr>
                    <a:srgbClr val="FFFFFF"/>
                  </a:buClr>
                  <a:buSzPts val="1800"/>
                </a:pPr>
                <a:endParaRPr lang="en-US" sz="1800" dirty="0">
                  <a:solidFill>
                    <a:srgbClr val="FFFFFF"/>
                  </a:solidFill>
                </a:endParaRPr>
              </a:p>
              <a:p>
                <a:pPr marL="457200" marR="0" lvl="0" indent="-342900" algn="l" rtl="0">
                  <a:lnSpc>
                    <a:spcPct val="100000"/>
                  </a:lnSpc>
                  <a:spcBef>
                    <a:spcPts val="0"/>
                  </a:spcBef>
                  <a:spcAft>
                    <a:spcPts val="0"/>
                  </a:spcAft>
                  <a:buClr>
                    <a:srgbClr val="FFFFFF"/>
                  </a:buClr>
                  <a:buSzPts val="1800"/>
                  <a:buChar char="●"/>
                </a:pPr>
                <a:endParaRPr lang="en-US" sz="1800" dirty="0">
                  <a:solidFill>
                    <a:srgbClr val="FFFFFF"/>
                  </a:solidFill>
                </a:endParaRPr>
              </a:p>
            </p:txBody>
          </p:sp>
        </mc:Choice>
        <mc:Fallback>
          <p:sp>
            <p:nvSpPr>
              <p:cNvPr id="293" name="Google Shape;293;p5"/>
              <p:cNvSpPr txBox="1">
                <a:spLocks noRot="1" noChangeAspect="1" noMove="1" noResize="1" noEditPoints="1" noAdjustHandles="1" noChangeArrowheads="1" noChangeShapeType="1" noTextEdit="1"/>
              </p:cNvSpPr>
              <p:nvPr/>
            </p:nvSpPr>
            <p:spPr>
              <a:xfrm>
                <a:off x="581709" y="1614198"/>
                <a:ext cx="10889700" cy="4373208"/>
              </a:xfrm>
              <a:prstGeom prst="rect">
                <a:avLst/>
              </a:prstGeom>
              <a:blipFill>
                <a:blip r:embed="rId3"/>
                <a:stretch>
                  <a:fillRect l="-280" t="-418"/>
                </a:stretch>
              </a:blipFill>
              <a:ln>
                <a:noFill/>
              </a:ln>
            </p:spPr>
            <p:txBody>
              <a:bodyPr/>
              <a:lstStyle/>
              <a:p>
                <a:r>
                  <a:rPr lang="en-US">
                    <a:noFill/>
                  </a:rPr>
                  <a:t> </a:t>
                </a:r>
              </a:p>
            </p:txBody>
          </p:sp>
        </mc:Fallback>
      </mc:AlternateContent>
      <p:pic>
        <p:nvPicPr>
          <p:cNvPr id="295" name="Google Shape;295;p5" descr="A logo of an orange and grey graph&#10;&#10;Description automatically generated with medium confidence"/>
          <p:cNvPicPr preferRelativeResize="0"/>
          <p:nvPr/>
        </p:nvPicPr>
        <p:blipFill rotWithShape="1">
          <a:blip r:embed="rId4">
            <a:alphaModFix/>
          </a:blip>
          <a:srcRect/>
          <a:stretch/>
        </p:blipFill>
        <p:spPr>
          <a:xfrm>
            <a:off x="10942326" y="119198"/>
            <a:ext cx="1058357" cy="923962"/>
          </a:xfrm>
          <a:prstGeom prst="rect">
            <a:avLst/>
          </a:prstGeom>
          <a:noFill/>
          <a:ln>
            <a:noFill/>
          </a:ln>
        </p:spPr>
      </p:pic>
      <p:sp>
        <p:nvSpPr>
          <p:cNvPr id="2" name="Rectangle 1">
            <a:extLst>
              <a:ext uri="{FF2B5EF4-FFF2-40B4-BE49-F238E27FC236}">
                <a16:creationId xmlns:a16="http://schemas.microsoft.com/office/drawing/2014/main" id="{356002A8-09C4-FD40-863F-700C882F0188}"/>
              </a:ext>
            </a:extLst>
          </p:cNvPr>
          <p:cNvSpPr/>
          <p:nvPr/>
        </p:nvSpPr>
        <p:spPr>
          <a:xfrm>
            <a:off x="720591" y="5734992"/>
            <a:ext cx="1873956" cy="52564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Healthcare and School Risks</a:t>
            </a:r>
          </a:p>
        </p:txBody>
      </p:sp>
      <mc:AlternateContent xmlns:mc="http://schemas.openxmlformats.org/markup-compatibility/2006">
        <mc:Choice xmlns:a14="http://schemas.microsoft.com/office/drawing/2010/main" Requires="a14">
          <p:sp>
            <p:nvSpPr>
              <p:cNvPr id="3" name="Rectangle 2">
                <a:extLst>
                  <a:ext uri="{FF2B5EF4-FFF2-40B4-BE49-F238E27FC236}">
                    <a16:creationId xmlns:a16="http://schemas.microsoft.com/office/drawing/2014/main" id="{9865272E-4A97-97EF-C494-D2D9B15B6409}"/>
                  </a:ext>
                </a:extLst>
              </p:cNvPr>
              <p:cNvSpPr/>
              <p:nvPr/>
            </p:nvSpPr>
            <p:spPr>
              <a:xfrm>
                <a:off x="2733429" y="5556738"/>
                <a:ext cx="6568615" cy="453842"/>
              </a:xfrm>
              <a:prstGeom prst="rect">
                <a:avLst/>
              </a:prstGeom>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14:m>
                  <m:oMathPara xmlns:m="http://schemas.openxmlformats.org/officeDocument/2006/math">
                    <m:oMathParaPr>
                      <m:jc m:val="left"/>
                    </m:oMathParaPr>
                    <m:oMath xmlns:m="http://schemas.openxmlformats.org/officeDocument/2006/math">
                      <m:r>
                        <a:rPr lang="en-US" i="1">
                          <a:solidFill>
                            <a:schemeClr val="tx1"/>
                          </a:solidFill>
                          <a:latin typeface="Cambria Math" panose="02040503050406030204" pitchFamily="18" charset="0"/>
                        </a:rPr>
                        <m:t>𝑆𝑐h𝑜𝑜𝑙</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𝑅𝑖𝑠𝑘</m:t>
                      </m:r>
                      <m:r>
                        <a:rPr lang="en-US" i="1">
                          <a:solidFill>
                            <a:schemeClr val="tx1"/>
                          </a:solidFill>
                          <a:latin typeface="Cambria Math" panose="02040503050406030204" pitchFamily="18" charset="0"/>
                        </a:rPr>
                        <m:t>=</m:t>
                      </m:r>
                      <m:r>
                        <a:rPr lang="en-US" i="1">
                          <a:solidFill>
                            <a:schemeClr val="tx1"/>
                          </a:solidFill>
                          <a:latin typeface="Cambria Math" panose="02040503050406030204" pitchFamily="18" charset="0"/>
                        </a:rPr>
                        <m:t>𝑆𝑐h𝑜𝑜𝑙</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𝐷𝑒𝑛𝑠𝑖𝑡𝑦</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𝑉𝑎𝑙𝑢𝑒</m:t>
                      </m:r>
                      <m:r>
                        <a:rPr lang="en-US" i="1">
                          <a:solidFill>
                            <a:schemeClr val="tx1"/>
                          </a:solidFill>
                          <a:latin typeface="Cambria Math" panose="02040503050406030204" pitchFamily="18" charset="0"/>
                        </a:rPr>
                        <m:t> </m:t>
                      </m:r>
                      <m:d>
                        <m:dPr>
                          <m:ctrlPr>
                            <a:rPr lang="en-US" i="1">
                              <a:solidFill>
                                <a:schemeClr val="tx1"/>
                              </a:solidFill>
                              <a:latin typeface="Cambria Math" panose="02040503050406030204" pitchFamily="18" charset="0"/>
                            </a:rPr>
                          </m:ctrlPr>
                        </m:dPr>
                        <m:e>
                          <m:r>
                            <a:rPr lang="en-US" i="1">
                              <a:solidFill>
                                <a:schemeClr val="tx1"/>
                              </a:solidFill>
                              <a:latin typeface="Cambria Math" panose="02040503050406030204" pitchFamily="18" charset="0"/>
                            </a:rPr>
                            <m:t>0−100</m:t>
                          </m:r>
                        </m:e>
                      </m:d>
                      <m:r>
                        <a:rPr lang="en-US" i="1">
                          <a:solidFill>
                            <a:schemeClr val="tx1"/>
                          </a:solidFill>
                          <a:latin typeface="Cambria Math" panose="02040503050406030204" pitchFamily="18" charset="0"/>
                        </a:rPr>
                        <m:t>+</m:t>
                      </m:r>
                      <m:r>
                        <a:rPr lang="en-US" i="1">
                          <a:solidFill>
                            <a:schemeClr val="tx1"/>
                          </a:solidFill>
                          <a:latin typeface="Cambria Math" panose="02040503050406030204" pitchFamily="18" charset="0"/>
                        </a:rPr>
                        <m:t>𝑆𝑐h𝑜𝑜𝑙</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𝑃𝑟𝑜𝑥𝑖𝑚𝑖𝑡𝑦</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𝑉𝑎𝑙𝑢𝑒</m:t>
                      </m:r>
                      <m:r>
                        <a:rPr lang="en-US" i="1">
                          <a:solidFill>
                            <a:schemeClr val="tx1"/>
                          </a:solidFill>
                          <a:latin typeface="Cambria Math" panose="02040503050406030204" pitchFamily="18" charset="0"/>
                        </a:rPr>
                        <m:t> (0−100)</m:t>
                      </m:r>
                    </m:oMath>
                  </m:oMathPara>
                </a14:m>
                <a:endParaRPr lang="en-US" i="1" dirty="0">
                  <a:solidFill>
                    <a:schemeClr val="tx1"/>
                  </a:solidFill>
                  <a:latin typeface="Cambria Math" panose="02040503050406030204" pitchFamily="18" charset="0"/>
                </a:endParaRPr>
              </a:p>
            </p:txBody>
          </p:sp>
        </mc:Choice>
        <mc:Fallback>
          <p:sp>
            <p:nvSpPr>
              <p:cNvPr id="3" name="Rectangle 2">
                <a:extLst>
                  <a:ext uri="{FF2B5EF4-FFF2-40B4-BE49-F238E27FC236}">
                    <a16:creationId xmlns:a16="http://schemas.microsoft.com/office/drawing/2014/main" id="{9865272E-4A97-97EF-C494-D2D9B15B6409}"/>
                  </a:ext>
                </a:extLst>
              </p:cNvPr>
              <p:cNvSpPr>
                <a:spLocks noRot="1" noChangeAspect="1" noMove="1" noResize="1" noEditPoints="1" noAdjustHandles="1" noChangeArrowheads="1" noChangeShapeType="1" noTextEdit="1"/>
              </p:cNvSpPr>
              <p:nvPr/>
            </p:nvSpPr>
            <p:spPr>
              <a:xfrm>
                <a:off x="2733429" y="5556738"/>
                <a:ext cx="6568615" cy="453842"/>
              </a:xfrm>
              <a:prstGeom prst="rect">
                <a:avLst/>
              </a:prstGeom>
              <a:blipFill>
                <a:blip r:embed="rId5"/>
                <a:stretch>
                  <a:fillRect b="-11538"/>
                </a:stretch>
              </a:blip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2" name="Rectangle 11">
                <a:extLst>
                  <a:ext uri="{FF2B5EF4-FFF2-40B4-BE49-F238E27FC236}">
                    <a16:creationId xmlns:a16="http://schemas.microsoft.com/office/drawing/2014/main" id="{71C23D21-0324-842C-1D4E-32AF6FAC6C44}"/>
                  </a:ext>
                </a:extLst>
              </p:cNvPr>
              <p:cNvSpPr/>
              <p:nvPr/>
            </p:nvSpPr>
            <p:spPr>
              <a:xfrm>
                <a:off x="2733429" y="6162759"/>
                <a:ext cx="6568615" cy="453842"/>
              </a:xfrm>
              <a:prstGeom prst="rect">
                <a:avLst/>
              </a:prstGeom>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14:m>
                  <m:oMathPara xmlns:m="http://schemas.openxmlformats.org/officeDocument/2006/math">
                    <m:oMathParaPr>
                      <m:jc m:val="left"/>
                    </m:oMathParaPr>
                    <m:oMath xmlns:m="http://schemas.openxmlformats.org/officeDocument/2006/math">
                      <m:r>
                        <a:rPr lang="en-US" i="1">
                          <a:solidFill>
                            <a:schemeClr val="tx1"/>
                          </a:solidFill>
                          <a:latin typeface="Cambria Math" panose="02040503050406030204" pitchFamily="18" charset="0"/>
                        </a:rPr>
                        <m:t>𝐻𝑒𝑎𝑙𝑡h𝑐𝑎𝑟𝑒</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𝑅𝑖𝑠𝑘</m:t>
                      </m:r>
                      <m:r>
                        <a:rPr lang="en-US" i="1">
                          <a:solidFill>
                            <a:schemeClr val="tx1"/>
                          </a:solidFill>
                          <a:latin typeface="Cambria Math" panose="02040503050406030204" pitchFamily="18" charset="0"/>
                        </a:rPr>
                        <m:t>=</m:t>
                      </m:r>
                      <m:r>
                        <a:rPr lang="en-US" i="1">
                          <a:solidFill>
                            <a:schemeClr val="tx1"/>
                          </a:solidFill>
                          <a:latin typeface="Cambria Math" panose="02040503050406030204" pitchFamily="18" charset="0"/>
                        </a:rPr>
                        <m:t>𝐻𝑒𝑎𝑙𝑡h𝑐𝑎𝑟𝑒</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𝐷𝑒𝑛𝑠𝑖𝑡𝑦</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𝑉𝑎𝑙𝑢𝑒</m:t>
                      </m:r>
                      <m:r>
                        <a:rPr lang="en-US" i="1">
                          <a:solidFill>
                            <a:schemeClr val="tx1"/>
                          </a:solidFill>
                          <a:latin typeface="Cambria Math" panose="02040503050406030204" pitchFamily="18" charset="0"/>
                        </a:rPr>
                        <m:t> </m:t>
                      </m:r>
                      <m:d>
                        <m:dPr>
                          <m:ctrlPr>
                            <a:rPr lang="en-US" i="1">
                              <a:solidFill>
                                <a:schemeClr val="tx1"/>
                              </a:solidFill>
                              <a:latin typeface="Cambria Math" panose="02040503050406030204" pitchFamily="18" charset="0"/>
                            </a:rPr>
                          </m:ctrlPr>
                        </m:dPr>
                        <m:e>
                          <m:r>
                            <a:rPr lang="en-US" i="1">
                              <a:solidFill>
                                <a:schemeClr val="tx1"/>
                              </a:solidFill>
                              <a:latin typeface="Cambria Math" panose="02040503050406030204" pitchFamily="18" charset="0"/>
                            </a:rPr>
                            <m:t>0−100</m:t>
                          </m:r>
                        </m:e>
                      </m:d>
                      <m:r>
                        <a:rPr lang="en-US" i="1">
                          <a:solidFill>
                            <a:schemeClr val="tx1"/>
                          </a:solidFill>
                          <a:latin typeface="Cambria Math" panose="02040503050406030204" pitchFamily="18" charset="0"/>
                        </a:rPr>
                        <m:t>+</m:t>
                      </m:r>
                      <m:r>
                        <a:rPr lang="en-US" i="1">
                          <a:solidFill>
                            <a:schemeClr val="tx1"/>
                          </a:solidFill>
                          <a:latin typeface="Cambria Math" panose="02040503050406030204" pitchFamily="18" charset="0"/>
                        </a:rPr>
                        <m:t>𝐻𝑒𝑎𝑙𝑡h𝑐𝑎𝑟𝑒</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𝑃𝑟𝑜𝑥𝑖𝑚𝑖𝑡𝑦</m:t>
                      </m:r>
                      <m:r>
                        <a:rPr lang="en-US" i="1">
                          <a:solidFill>
                            <a:schemeClr val="tx1"/>
                          </a:solidFill>
                          <a:latin typeface="Cambria Math" panose="02040503050406030204" pitchFamily="18" charset="0"/>
                        </a:rPr>
                        <m:t> </m:t>
                      </m:r>
                      <m:r>
                        <a:rPr lang="en-US" i="1">
                          <a:solidFill>
                            <a:schemeClr val="tx1"/>
                          </a:solidFill>
                          <a:latin typeface="Cambria Math" panose="02040503050406030204" pitchFamily="18" charset="0"/>
                        </a:rPr>
                        <m:t>𝑉𝑎𝑙𝑢𝑒</m:t>
                      </m:r>
                      <m:r>
                        <a:rPr lang="en-US" i="1">
                          <a:solidFill>
                            <a:schemeClr val="tx1"/>
                          </a:solidFill>
                          <a:latin typeface="Cambria Math" panose="02040503050406030204" pitchFamily="18" charset="0"/>
                        </a:rPr>
                        <m:t> (0−100)</m:t>
                      </m:r>
                    </m:oMath>
                  </m:oMathPara>
                </a14:m>
                <a:endParaRPr lang="en-US" i="1" dirty="0">
                  <a:solidFill>
                    <a:schemeClr val="tx1"/>
                  </a:solidFill>
                  <a:latin typeface="Cambria Math" panose="02040503050406030204" pitchFamily="18" charset="0"/>
                </a:endParaRPr>
              </a:p>
            </p:txBody>
          </p:sp>
        </mc:Choice>
        <mc:Fallback>
          <p:sp>
            <p:nvSpPr>
              <p:cNvPr id="12" name="Rectangle 11">
                <a:extLst>
                  <a:ext uri="{FF2B5EF4-FFF2-40B4-BE49-F238E27FC236}">
                    <a16:creationId xmlns:a16="http://schemas.microsoft.com/office/drawing/2014/main" id="{71C23D21-0324-842C-1D4E-32AF6FAC6C44}"/>
                  </a:ext>
                </a:extLst>
              </p:cNvPr>
              <p:cNvSpPr>
                <a:spLocks noRot="1" noChangeAspect="1" noMove="1" noResize="1" noEditPoints="1" noAdjustHandles="1" noChangeArrowheads="1" noChangeShapeType="1" noTextEdit="1"/>
              </p:cNvSpPr>
              <p:nvPr/>
            </p:nvSpPr>
            <p:spPr>
              <a:xfrm>
                <a:off x="2733429" y="6162759"/>
                <a:ext cx="6568615" cy="453842"/>
              </a:xfrm>
              <a:prstGeom prst="rect">
                <a:avLst/>
              </a:prstGeom>
              <a:blipFill>
                <a:blip r:embed="rId6"/>
                <a:stretch>
                  <a:fillRect b="-11538"/>
                </a:stretch>
              </a:blipFill>
              <a:ln/>
            </p:spPr>
            <p:txBody>
              <a:bodyPr/>
              <a:lstStyle/>
              <a:p>
                <a:r>
                  <a:rPr lang="en-US">
                    <a:noFill/>
                  </a:rPr>
                  <a:t> </a:t>
                </a:r>
              </a:p>
            </p:txBody>
          </p:sp>
        </mc:Fallback>
      </mc:AlternateContent>
    </p:spTree>
    <p:extLst>
      <p:ext uri="{BB962C8B-B14F-4D97-AF65-F5344CB8AC3E}">
        <p14:creationId xmlns:p14="http://schemas.microsoft.com/office/powerpoint/2010/main" val="40671192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5"/>
          <p:cNvSpPr txBox="1">
            <a:spLocks noGrp="1"/>
          </p:cNvSpPr>
          <p:nvPr>
            <p:ph type="title"/>
          </p:nvPr>
        </p:nvSpPr>
        <p:spPr>
          <a:xfrm>
            <a:off x="581709" y="721538"/>
            <a:ext cx="10889796" cy="141899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lt1"/>
              </a:buClr>
              <a:buSzPts val="4400"/>
              <a:buFont typeface="Mate"/>
              <a:buNone/>
            </a:pPr>
            <a:r>
              <a:rPr lang="en-US" dirty="0"/>
              <a:t>Methodology: Assessment Risk</a:t>
            </a:r>
            <a:endParaRPr dirty="0"/>
          </a:p>
        </p:txBody>
      </p:sp>
      <p:sp>
        <p:nvSpPr>
          <p:cNvPr id="292" name="Google Shape;292;p5"/>
          <p:cNvSpPr txBox="1">
            <a:spLocks noGrp="1"/>
          </p:cNvSpPr>
          <p:nvPr>
            <p:ph type="ftr" idx="11"/>
          </p:nvPr>
        </p:nvSpPr>
        <p:spPr>
          <a:xfrm>
            <a:off x="10819478" y="6309860"/>
            <a:ext cx="1372522"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US" dirty="0"/>
              <a:t>Envirolytica LLC</a:t>
            </a:r>
            <a:endParaRPr dirty="0"/>
          </a:p>
          <a:p>
            <a:pPr marL="0" lvl="0" indent="0" algn="l" rtl="0">
              <a:lnSpc>
                <a:spcPct val="100000"/>
              </a:lnSpc>
              <a:spcBef>
                <a:spcPts val="0"/>
              </a:spcBef>
              <a:spcAft>
                <a:spcPts val="0"/>
              </a:spcAft>
              <a:buSzPts val="1400"/>
              <a:buNone/>
            </a:pPr>
            <a:r>
              <a:rPr lang="en-US" dirty="0"/>
              <a:t>Pg. 8</a:t>
            </a:r>
            <a:endParaRPr dirty="0"/>
          </a:p>
        </p:txBody>
      </p:sp>
      <p:sp>
        <p:nvSpPr>
          <p:cNvPr id="293" name="Google Shape;293;p5"/>
          <p:cNvSpPr txBox="1"/>
          <p:nvPr/>
        </p:nvSpPr>
        <p:spPr>
          <a:xfrm>
            <a:off x="581709" y="1614198"/>
            <a:ext cx="10889700" cy="40626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dirty="0">
                <a:solidFill>
                  <a:srgbClr val="FFFFFF"/>
                </a:solidFill>
              </a:rPr>
              <a:t>Assessment risk for each listed facility was mapped to a numerical value based on the severity documented by EGLE under Parts 201 and Parts 213 reporting requirements. The assessment entry and associated values are mapped as follows:  </a:t>
            </a:r>
            <a:br>
              <a:rPr lang="en-US" sz="1600" dirty="0">
                <a:solidFill>
                  <a:srgbClr val="FFFFFF"/>
                </a:solidFill>
              </a:rPr>
            </a:br>
            <a:endParaRPr lang="en-US" sz="1600" dirty="0">
              <a:solidFill>
                <a:srgbClr val="FFFFFF"/>
              </a:solidFill>
            </a:endParaRPr>
          </a:p>
          <a:p>
            <a:pPr marL="285750" marR="0" lvl="0" indent="-285750" algn="l" rtl="0">
              <a:lnSpc>
                <a:spcPct val="100000"/>
              </a:lnSpc>
              <a:spcBef>
                <a:spcPts val="0"/>
              </a:spcBef>
              <a:spcAft>
                <a:spcPts val="0"/>
              </a:spcAft>
              <a:buClr>
                <a:schemeClr val="bg1"/>
              </a:buClr>
              <a:buFont typeface="Arial" panose="020B0604020202020204" pitchFamily="34" charset="0"/>
              <a:buChar char="•"/>
            </a:pPr>
            <a:r>
              <a:rPr lang="en-US" sz="1600" dirty="0">
                <a:solidFill>
                  <a:srgbClr val="FFFFFF"/>
                </a:solidFill>
              </a:rPr>
              <a:t>Risks Present and Immediate </a:t>
            </a:r>
            <a:r>
              <a:rPr lang="en-US" sz="1600" dirty="0">
                <a:solidFill>
                  <a:srgbClr val="FFFFFF"/>
                </a:solidFill>
                <a:sym typeface="Wingdings" panose="05000000000000000000" pitchFamily="2" charset="2"/>
              </a:rPr>
              <a:t> 200</a:t>
            </a:r>
            <a:endParaRPr lang="en-US" sz="1600" dirty="0">
              <a:solidFill>
                <a:srgbClr val="FFFFFF"/>
              </a:solidFill>
            </a:endParaRPr>
          </a:p>
          <a:p>
            <a:pPr marL="285750" marR="0" lvl="0" indent="-285750" algn="l" rtl="0">
              <a:lnSpc>
                <a:spcPct val="100000"/>
              </a:lnSpc>
              <a:spcBef>
                <a:spcPts val="0"/>
              </a:spcBef>
              <a:spcAft>
                <a:spcPts val="0"/>
              </a:spcAft>
              <a:buClr>
                <a:schemeClr val="bg1"/>
              </a:buClr>
              <a:buFont typeface="Arial" panose="020B0604020202020204" pitchFamily="34" charset="0"/>
              <a:buChar char="•"/>
            </a:pPr>
            <a:r>
              <a:rPr lang="en-US" sz="1600" dirty="0">
                <a:solidFill>
                  <a:srgbClr val="FFFFFF"/>
                </a:solidFill>
              </a:rPr>
              <a:t>Risks Present and Require Action in Short-term </a:t>
            </a:r>
            <a:r>
              <a:rPr lang="en-US" sz="1600" dirty="0">
                <a:solidFill>
                  <a:srgbClr val="FFFFFF"/>
                </a:solidFill>
                <a:sym typeface="Wingdings" panose="05000000000000000000" pitchFamily="2" charset="2"/>
              </a:rPr>
              <a:t> 150 </a:t>
            </a:r>
            <a:endParaRPr lang="en-US" sz="1600" dirty="0">
              <a:solidFill>
                <a:srgbClr val="FFFFFF"/>
              </a:solidFill>
            </a:endParaRPr>
          </a:p>
          <a:p>
            <a:pPr marL="285750" marR="0" lvl="0" indent="-285750" algn="l" rtl="0">
              <a:lnSpc>
                <a:spcPct val="100000"/>
              </a:lnSpc>
              <a:spcBef>
                <a:spcPts val="0"/>
              </a:spcBef>
              <a:spcAft>
                <a:spcPts val="0"/>
              </a:spcAft>
              <a:buClr>
                <a:schemeClr val="bg1"/>
              </a:buClr>
              <a:buFont typeface="Arial" panose="020B0604020202020204" pitchFamily="34" charset="0"/>
              <a:buChar char="•"/>
            </a:pPr>
            <a:r>
              <a:rPr lang="en-US" sz="1600" dirty="0">
                <a:solidFill>
                  <a:srgbClr val="FFFFFF"/>
                </a:solidFill>
              </a:rPr>
              <a:t>Risks Present and Require Action in Long-term </a:t>
            </a:r>
            <a:r>
              <a:rPr lang="en-US" sz="1600" dirty="0">
                <a:solidFill>
                  <a:srgbClr val="FFFFFF"/>
                </a:solidFill>
                <a:sym typeface="Wingdings" panose="05000000000000000000" pitchFamily="2" charset="2"/>
              </a:rPr>
              <a:t> 100</a:t>
            </a:r>
            <a:endParaRPr lang="en-US" sz="1600" dirty="0">
              <a:solidFill>
                <a:srgbClr val="FFFFFF"/>
              </a:solidFill>
            </a:endParaRPr>
          </a:p>
          <a:p>
            <a:pPr marL="285750" marR="0" lvl="0" indent="-285750" algn="l" rtl="0">
              <a:lnSpc>
                <a:spcPct val="100000"/>
              </a:lnSpc>
              <a:spcBef>
                <a:spcPts val="0"/>
              </a:spcBef>
              <a:spcAft>
                <a:spcPts val="0"/>
              </a:spcAft>
              <a:buClr>
                <a:schemeClr val="bg1"/>
              </a:buClr>
              <a:buFont typeface="Arial" panose="020B0604020202020204" pitchFamily="34" charset="0"/>
              <a:buChar char="•"/>
            </a:pPr>
            <a:r>
              <a:rPr lang="en-US" sz="1600" dirty="0">
                <a:solidFill>
                  <a:srgbClr val="FFFFFF"/>
                </a:solidFill>
              </a:rPr>
              <a:t>Risks Not Determined </a:t>
            </a:r>
            <a:r>
              <a:rPr lang="en-US" sz="1600" dirty="0">
                <a:solidFill>
                  <a:srgbClr val="FFFFFF"/>
                </a:solidFill>
                <a:sym typeface="Wingdings" panose="05000000000000000000" pitchFamily="2" charset="2"/>
              </a:rPr>
              <a:t> 100</a:t>
            </a:r>
            <a:endParaRPr lang="en-US" sz="1600" dirty="0">
              <a:solidFill>
                <a:srgbClr val="FFFFFF"/>
              </a:solidFill>
            </a:endParaRPr>
          </a:p>
          <a:p>
            <a:pPr marL="285750" marR="0" lvl="0" indent="-285750" algn="l" rtl="0">
              <a:lnSpc>
                <a:spcPct val="100000"/>
              </a:lnSpc>
              <a:spcBef>
                <a:spcPts val="0"/>
              </a:spcBef>
              <a:spcAft>
                <a:spcPts val="0"/>
              </a:spcAft>
              <a:buClr>
                <a:schemeClr val="bg1"/>
              </a:buClr>
              <a:buFont typeface="Arial" panose="020B0604020202020204" pitchFamily="34" charset="0"/>
              <a:buChar char="•"/>
            </a:pPr>
            <a:r>
              <a:rPr lang="en-US" sz="1600" dirty="0">
                <a:solidFill>
                  <a:srgbClr val="FFFFFF"/>
                </a:solidFill>
              </a:rPr>
              <a:t>Inadequate Data to Assign Risk </a:t>
            </a:r>
            <a:r>
              <a:rPr lang="en-US" sz="1600" dirty="0">
                <a:solidFill>
                  <a:srgbClr val="FFFFFF"/>
                </a:solidFill>
                <a:sym typeface="Wingdings" panose="05000000000000000000" pitchFamily="2" charset="2"/>
              </a:rPr>
              <a:t> 100</a:t>
            </a:r>
            <a:endParaRPr lang="en-US" sz="1600" dirty="0">
              <a:solidFill>
                <a:srgbClr val="FFFFFF"/>
              </a:solidFill>
            </a:endParaRPr>
          </a:p>
          <a:p>
            <a:pPr marL="285750" marR="0" lvl="0" indent="-285750" algn="l" rtl="0">
              <a:lnSpc>
                <a:spcPct val="100000"/>
              </a:lnSpc>
              <a:spcBef>
                <a:spcPts val="0"/>
              </a:spcBef>
              <a:spcAft>
                <a:spcPts val="0"/>
              </a:spcAft>
              <a:buClr>
                <a:schemeClr val="bg1"/>
              </a:buClr>
              <a:buFont typeface="Arial" panose="020B0604020202020204" pitchFamily="34" charset="0"/>
              <a:buChar char="•"/>
            </a:pPr>
            <a:r>
              <a:rPr lang="en-US" sz="1600" dirty="0">
                <a:solidFill>
                  <a:srgbClr val="FFFFFF"/>
                </a:solidFill>
              </a:rPr>
              <a:t>Contact Lead Division </a:t>
            </a:r>
            <a:r>
              <a:rPr lang="en-US" sz="1600" dirty="0">
                <a:solidFill>
                  <a:srgbClr val="FFFFFF"/>
                </a:solidFill>
                <a:sym typeface="Wingdings" panose="05000000000000000000" pitchFamily="2" charset="2"/>
              </a:rPr>
              <a:t> 100</a:t>
            </a:r>
          </a:p>
          <a:p>
            <a:pPr marL="285750" indent="-285750">
              <a:buClr>
                <a:schemeClr val="bg1"/>
              </a:buClr>
              <a:buFont typeface="Arial" panose="020B0604020202020204" pitchFamily="34" charset="0"/>
              <a:buChar char="•"/>
            </a:pPr>
            <a:r>
              <a:rPr lang="en-US" sz="1600" dirty="0">
                <a:solidFill>
                  <a:srgbClr val="FFFFFF"/>
                </a:solidFill>
              </a:rPr>
              <a:t>Risks Controlled-Interim </a:t>
            </a:r>
            <a:r>
              <a:rPr lang="en-US" sz="1600" dirty="0">
                <a:solidFill>
                  <a:srgbClr val="FFFFFF"/>
                </a:solidFill>
                <a:sym typeface="Wingdings" panose="05000000000000000000" pitchFamily="2" charset="2"/>
              </a:rPr>
              <a:t> 50 </a:t>
            </a:r>
            <a:endParaRPr lang="en-US" sz="1600" dirty="0">
              <a:solidFill>
                <a:srgbClr val="FFFFFF"/>
              </a:solidFill>
            </a:endParaRPr>
          </a:p>
          <a:p>
            <a:pPr marL="285750" marR="0" lvl="0" indent="-285750" algn="l" rtl="0">
              <a:lnSpc>
                <a:spcPct val="100000"/>
              </a:lnSpc>
              <a:spcBef>
                <a:spcPts val="0"/>
              </a:spcBef>
              <a:spcAft>
                <a:spcPts val="0"/>
              </a:spcAft>
              <a:buClr>
                <a:schemeClr val="bg1"/>
              </a:buClr>
              <a:buFont typeface="Arial" panose="020B0604020202020204" pitchFamily="34" charset="0"/>
              <a:buChar char="•"/>
            </a:pPr>
            <a:r>
              <a:rPr lang="en-US" sz="1600" dirty="0">
                <a:solidFill>
                  <a:srgbClr val="FFFFFF"/>
                </a:solidFill>
              </a:rPr>
              <a:t>Residential Closure (under Section 20101(1)(</a:t>
            </a:r>
            <a:r>
              <a:rPr lang="en-US" sz="1600" dirty="0" err="1">
                <a:solidFill>
                  <a:srgbClr val="FFFFFF"/>
                </a:solidFill>
              </a:rPr>
              <a:t>tt</a:t>
            </a:r>
            <a:r>
              <a:rPr lang="en-US" sz="1600" dirty="0">
                <a:solidFill>
                  <a:srgbClr val="FFFFFF"/>
                </a:solidFill>
              </a:rPr>
              <a:t>)) </a:t>
            </a:r>
            <a:r>
              <a:rPr lang="en-US" sz="1600" dirty="0">
                <a:solidFill>
                  <a:srgbClr val="FFFFFF"/>
                </a:solidFill>
                <a:sym typeface="Wingdings" panose="05000000000000000000" pitchFamily="2" charset="2"/>
              </a:rPr>
              <a:t> 0</a:t>
            </a:r>
          </a:p>
          <a:p>
            <a:pPr marR="0" lvl="0" algn="l" rtl="0">
              <a:lnSpc>
                <a:spcPct val="100000"/>
              </a:lnSpc>
              <a:spcBef>
                <a:spcPts val="0"/>
              </a:spcBef>
              <a:spcAft>
                <a:spcPts val="0"/>
              </a:spcAft>
              <a:buClr>
                <a:schemeClr val="bg1"/>
              </a:buClr>
            </a:pPr>
            <a:endParaRPr lang="en-US" sz="1600" dirty="0">
              <a:solidFill>
                <a:srgbClr val="FFFFFF"/>
              </a:solidFill>
              <a:sym typeface="Wingdings" panose="05000000000000000000" pitchFamily="2" charset="2"/>
            </a:endParaRPr>
          </a:p>
          <a:p>
            <a:pPr marR="0" lvl="0" algn="l" rtl="0">
              <a:lnSpc>
                <a:spcPct val="100000"/>
              </a:lnSpc>
              <a:spcBef>
                <a:spcPts val="0"/>
              </a:spcBef>
              <a:spcAft>
                <a:spcPts val="0"/>
              </a:spcAft>
              <a:buClr>
                <a:schemeClr val="bg1"/>
              </a:buClr>
            </a:pPr>
            <a:r>
              <a:rPr lang="en-US" sz="1600" i="1" dirty="0">
                <a:solidFill>
                  <a:srgbClr val="FFFFFF"/>
                </a:solidFill>
                <a:sym typeface="Wingdings" panose="05000000000000000000" pitchFamily="2" charset="2"/>
              </a:rPr>
              <a:t>Note: Similarity matching can be performed to improve risk assessment for sites where risk is not </a:t>
            </a:r>
            <a:br>
              <a:rPr lang="en-US" sz="1600" i="1" dirty="0">
                <a:solidFill>
                  <a:srgbClr val="FFFFFF"/>
                </a:solidFill>
                <a:sym typeface="Wingdings" panose="05000000000000000000" pitchFamily="2" charset="2"/>
              </a:rPr>
            </a:br>
            <a:r>
              <a:rPr lang="en-US" sz="1600" i="1" dirty="0">
                <a:solidFill>
                  <a:srgbClr val="FFFFFF"/>
                </a:solidFill>
                <a:sym typeface="Wingdings" panose="05000000000000000000" pitchFamily="2" charset="2"/>
              </a:rPr>
              <a:t>determined or where inadequate data exists to assign risk – based on the business type and location</a:t>
            </a:r>
            <a:endParaRPr lang="en-US" sz="1600" i="1" dirty="0">
              <a:solidFill>
                <a:srgbClr val="FFFFFF"/>
              </a:solidFill>
            </a:endParaRPr>
          </a:p>
          <a:p>
            <a:pPr marL="457200" marR="0" lvl="0" indent="-342900" algn="l" rtl="0">
              <a:lnSpc>
                <a:spcPct val="100000"/>
              </a:lnSpc>
              <a:spcBef>
                <a:spcPts val="0"/>
              </a:spcBef>
              <a:spcAft>
                <a:spcPts val="0"/>
              </a:spcAft>
              <a:buClr>
                <a:srgbClr val="FFFFFF"/>
              </a:buClr>
              <a:buSzPts val="1800"/>
              <a:buChar char="●"/>
            </a:pPr>
            <a:endParaRPr lang="en-US" sz="1800" dirty="0">
              <a:solidFill>
                <a:srgbClr val="FFFFFF"/>
              </a:solidFill>
            </a:endParaRPr>
          </a:p>
        </p:txBody>
      </p:sp>
      <p:pic>
        <p:nvPicPr>
          <p:cNvPr id="295" name="Google Shape;295;p5" descr="A logo of an orange and grey graph&#10;&#10;Description automatically generated with medium confidence"/>
          <p:cNvPicPr preferRelativeResize="0"/>
          <p:nvPr/>
        </p:nvPicPr>
        <p:blipFill rotWithShape="1">
          <a:blip r:embed="rId3">
            <a:alphaModFix/>
          </a:blip>
          <a:srcRect/>
          <a:stretch/>
        </p:blipFill>
        <p:spPr>
          <a:xfrm>
            <a:off x="10942326" y="119198"/>
            <a:ext cx="1058357" cy="923962"/>
          </a:xfrm>
          <a:prstGeom prst="rect">
            <a:avLst/>
          </a:prstGeom>
          <a:noFill/>
          <a:ln>
            <a:noFill/>
          </a:ln>
        </p:spPr>
      </p:pic>
    </p:spTree>
    <p:extLst>
      <p:ext uri="{BB962C8B-B14F-4D97-AF65-F5344CB8AC3E}">
        <p14:creationId xmlns:p14="http://schemas.microsoft.com/office/powerpoint/2010/main" val="20392938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6"/>
          <p:cNvSpPr txBox="1">
            <a:spLocks noGrp="1"/>
          </p:cNvSpPr>
          <p:nvPr>
            <p:ph type="title"/>
          </p:nvPr>
        </p:nvSpPr>
        <p:spPr>
          <a:xfrm>
            <a:off x="581709" y="721538"/>
            <a:ext cx="10889796" cy="141899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lt1"/>
              </a:buClr>
              <a:buSzPts val="4400"/>
              <a:buFont typeface="Mate"/>
              <a:buNone/>
            </a:pPr>
            <a:r>
              <a:rPr lang="en-US" dirty="0"/>
              <a:t>Simplifications and Assumptions: </a:t>
            </a:r>
            <a:endParaRPr dirty="0"/>
          </a:p>
        </p:txBody>
      </p:sp>
      <p:pic>
        <p:nvPicPr>
          <p:cNvPr id="301" name="Google Shape;301;p6" descr="A logo of an orange and grey graph&#10;&#10;Description automatically generated with medium confidence"/>
          <p:cNvPicPr preferRelativeResize="0"/>
          <p:nvPr/>
        </p:nvPicPr>
        <p:blipFill rotWithShape="1">
          <a:blip r:embed="rId3">
            <a:alphaModFix/>
          </a:blip>
          <a:srcRect/>
          <a:stretch/>
        </p:blipFill>
        <p:spPr>
          <a:xfrm>
            <a:off x="10942326" y="119198"/>
            <a:ext cx="1058357" cy="923962"/>
          </a:xfrm>
          <a:prstGeom prst="rect">
            <a:avLst/>
          </a:prstGeom>
          <a:noFill/>
          <a:ln>
            <a:noFill/>
          </a:ln>
        </p:spPr>
      </p:pic>
      <p:sp>
        <p:nvSpPr>
          <p:cNvPr id="302" name="Google Shape;302;p6"/>
          <p:cNvSpPr txBox="1"/>
          <p:nvPr/>
        </p:nvSpPr>
        <p:spPr>
          <a:xfrm>
            <a:off x="10819478" y="6309860"/>
            <a:ext cx="1372522" cy="365125"/>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US" sz="1200" b="0" i="0" u="none" strike="noStrike" cap="none" dirty="0">
                <a:solidFill>
                  <a:schemeClr val="lt1"/>
                </a:solidFill>
                <a:latin typeface="Arial"/>
                <a:ea typeface="Arial"/>
                <a:cs typeface="Arial"/>
                <a:sym typeface="Arial"/>
              </a:rPr>
              <a:t>Envirolytica LLC</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US" sz="1200" b="0" i="0" u="none" strike="noStrike" cap="none" dirty="0">
                <a:solidFill>
                  <a:schemeClr val="lt1"/>
                </a:solidFill>
                <a:latin typeface="Arial"/>
                <a:ea typeface="Arial"/>
                <a:cs typeface="Arial"/>
                <a:sym typeface="Arial"/>
              </a:rPr>
              <a:t>Pg. </a:t>
            </a:r>
            <a:r>
              <a:rPr lang="en-US" sz="1200" dirty="0">
                <a:solidFill>
                  <a:schemeClr val="lt1"/>
                </a:solidFill>
              </a:rPr>
              <a:t>9</a:t>
            </a:r>
            <a:endParaRPr sz="1400" b="0" i="0" u="none" strike="noStrike" cap="none" dirty="0">
              <a:solidFill>
                <a:srgbClr val="000000"/>
              </a:solidFill>
              <a:latin typeface="Arial"/>
              <a:ea typeface="Arial"/>
              <a:cs typeface="Arial"/>
              <a:sym typeface="Arial"/>
            </a:endParaRPr>
          </a:p>
        </p:txBody>
      </p:sp>
      <p:sp>
        <p:nvSpPr>
          <p:cNvPr id="303" name="Google Shape;303;p6"/>
          <p:cNvSpPr txBox="1"/>
          <p:nvPr/>
        </p:nvSpPr>
        <p:spPr>
          <a:xfrm>
            <a:off x="581709" y="1614198"/>
            <a:ext cx="10889700" cy="4862829"/>
          </a:xfrm>
          <a:prstGeom prst="rect">
            <a:avLst/>
          </a:prstGeom>
          <a:noFill/>
          <a:ln>
            <a:noFill/>
          </a:ln>
        </p:spPr>
        <p:txBody>
          <a:bodyPr spcFirstLastPara="1" wrap="square" lIns="91425" tIns="45700" rIns="91425" bIns="45700" anchor="t" anchorCtr="0">
            <a:spAutoFit/>
          </a:bodyPr>
          <a:lstStyle/>
          <a:p>
            <a:pPr marL="800100" marR="0" lvl="1" indent="-228600" algn="l" rtl="0">
              <a:lnSpc>
                <a:spcPct val="100000"/>
              </a:lnSpc>
              <a:spcBef>
                <a:spcPts val="0"/>
              </a:spcBef>
              <a:spcAft>
                <a:spcPts val="0"/>
              </a:spcAft>
              <a:buClr>
                <a:schemeClr val="dk1"/>
              </a:buClr>
              <a:buSzPts val="1800"/>
              <a:buFont typeface="Arial"/>
              <a:buNone/>
            </a:pPr>
            <a:r>
              <a:rPr lang="en-US" sz="1600" dirty="0">
                <a:solidFill>
                  <a:srgbClr val="FFFFFF"/>
                </a:solidFill>
              </a:rPr>
              <a:t>Current priority assessment</a:t>
            </a:r>
            <a:r>
              <a:rPr lang="en-US" sz="1600" b="1" dirty="0">
                <a:solidFill>
                  <a:srgbClr val="FFFFFF"/>
                </a:solidFill>
              </a:rPr>
              <a:t> </a:t>
            </a:r>
            <a:r>
              <a:rPr lang="en-US" sz="1600" dirty="0">
                <a:solidFill>
                  <a:srgbClr val="FFFFFF"/>
                </a:solidFill>
              </a:rPr>
              <a:t>applies data reductions to wells, hospitals, schools, and contamination sites considered as detailed below: </a:t>
            </a:r>
          </a:p>
          <a:p>
            <a:pPr marL="800100" marR="0" lvl="1" indent="-228600" algn="l" rtl="0">
              <a:lnSpc>
                <a:spcPct val="100000"/>
              </a:lnSpc>
              <a:spcBef>
                <a:spcPts val="0"/>
              </a:spcBef>
              <a:spcAft>
                <a:spcPts val="0"/>
              </a:spcAft>
              <a:buClr>
                <a:schemeClr val="dk1"/>
              </a:buClr>
              <a:buSzPts val="1800"/>
              <a:buFont typeface="Arial"/>
              <a:buNone/>
            </a:pPr>
            <a:endParaRPr lang="en-US" sz="1600" dirty="0">
              <a:solidFill>
                <a:srgbClr val="FFFFFF"/>
              </a:solidFill>
            </a:endParaRPr>
          </a:p>
          <a:p>
            <a:pPr marL="800100" marR="0" lvl="1" indent="-228600" algn="l" rtl="0">
              <a:lnSpc>
                <a:spcPct val="100000"/>
              </a:lnSpc>
              <a:spcBef>
                <a:spcPts val="0"/>
              </a:spcBef>
              <a:spcAft>
                <a:spcPts val="0"/>
              </a:spcAft>
              <a:buClr>
                <a:schemeClr val="dk1"/>
              </a:buClr>
              <a:buSzPts val="1800"/>
              <a:buFont typeface="Arial"/>
              <a:buNone/>
            </a:pPr>
            <a:r>
              <a:rPr lang="en-US" sz="1600" dirty="0">
                <a:solidFill>
                  <a:srgbClr val="FFFFFF"/>
                </a:solidFill>
              </a:rPr>
              <a:t>Wells are excluded from analysis if any of the following are true: </a:t>
            </a:r>
          </a:p>
          <a:p>
            <a:pPr marL="857250" marR="0" lvl="1" indent="-285750" algn="l" rtl="0">
              <a:lnSpc>
                <a:spcPct val="100000"/>
              </a:lnSpc>
              <a:spcBef>
                <a:spcPts val="0"/>
              </a:spcBef>
              <a:spcAft>
                <a:spcPts val="0"/>
              </a:spcAft>
              <a:buClr>
                <a:schemeClr val="bg1"/>
              </a:buClr>
              <a:buSzPts val="1800"/>
              <a:buFont typeface="Arial" panose="020B0604020202020204" pitchFamily="34" charset="0"/>
              <a:buChar char="•"/>
            </a:pPr>
            <a:r>
              <a:rPr lang="en-US" sz="1600" dirty="0">
                <a:solidFill>
                  <a:srgbClr val="FFFFFF"/>
                </a:solidFill>
              </a:rPr>
              <a:t>The well is &lt;50 years old</a:t>
            </a:r>
          </a:p>
          <a:p>
            <a:pPr marL="857250" marR="0" lvl="1" indent="-285750" algn="l" rtl="0">
              <a:lnSpc>
                <a:spcPct val="100000"/>
              </a:lnSpc>
              <a:spcBef>
                <a:spcPts val="0"/>
              </a:spcBef>
              <a:spcAft>
                <a:spcPts val="0"/>
              </a:spcAft>
              <a:buClr>
                <a:schemeClr val="bg1"/>
              </a:buClr>
              <a:buSzPts val="1800"/>
              <a:buFont typeface="Arial" panose="020B0604020202020204" pitchFamily="34" charset="0"/>
              <a:buChar char="•"/>
            </a:pPr>
            <a:r>
              <a:rPr lang="en-US" sz="1600" dirty="0">
                <a:solidFill>
                  <a:srgbClr val="FFFFFF"/>
                </a:solidFill>
              </a:rPr>
              <a:t>The depth is &lt; 80 ft. deep </a:t>
            </a:r>
          </a:p>
          <a:p>
            <a:pPr marL="857250" marR="0" lvl="1" indent="-285750" algn="l" rtl="0">
              <a:lnSpc>
                <a:spcPct val="100000"/>
              </a:lnSpc>
              <a:spcBef>
                <a:spcPts val="0"/>
              </a:spcBef>
              <a:spcAft>
                <a:spcPts val="0"/>
              </a:spcAft>
              <a:buClr>
                <a:schemeClr val="bg1"/>
              </a:buClr>
              <a:buSzPts val="1800"/>
              <a:buFont typeface="Arial" panose="020B0604020202020204" pitchFamily="34" charset="0"/>
              <a:buChar char="•"/>
            </a:pPr>
            <a:r>
              <a:rPr lang="en-US" sz="1600" dirty="0">
                <a:solidFill>
                  <a:srgbClr val="FFFFFF"/>
                </a:solidFill>
              </a:rPr>
              <a:t>The well type is not listed as a public well (type 1, 2, or 3), irrigation well, or household well</a:t>
            </a:r>
          </a:p>
          <a:p>
            <a:pPr marL="857250" marR="0" lvl="1" indent="-285750" algn="l" rtl="0">
              <a:lnSpc>
                <a:spcPct val="100000"/>
              </a:lnSpc>
              <a:spcBef>
                <a:spcPts val="0"/>
              </a:spcBef>
              <a:spcAft>
                <a:spcPts val="0"/>
              </a:spcAft>
              <a:buClr>
                <a:schemeClr val="bg1"/>
              </a:buClr>
              <a:buSzPts val="1800"/>
              <a:buFont typeface="Arial" panose="020B0604020202020204" pitchFamily="34" charset="0"/>
              <a:buChar char="•"/>
            </a:pPr>
            <a:r>
              <a:rPr lang="en-US" sz="1600" dirty="0">
                <a:solidFill>
                  <a:srgbClr val="FFFFFF"/>
                </a:solidFill>
              </a:rPr>
              <a:t>The well’s status is not described as active, unknown, or other</a:t>
            </a:r>
          </a:p>
          <a:p>
            <a:pPr marL="800100" marR="0" lvl="1" indent="-228600" algn="l" rtl="0">
              <a:lnSpc>
                <a:spcPct val="100000"/>
              </a:lnSpc>
              <a:spcBef>
                <a:spcPts val="0"/>
              </a:spcBef>
              <a:spcAft>
                <a:spcPts val="0"/>
              </a:spcAft>
              <a:buClr>
                <a:schemeClr val="dk1"/>
              </a:buClr>
              <a:buSzPts val="1800"/>
              <a:buFont typeface="Arial"/>
              <a:buNone/>
            </a:pPr>
            <a:endParaRPr lang="en-US" sz="1600" b="1" dirty="0">
              <a:solidFill>
                <a:srgbClr val="FFFFFF"/>
              </a:solidFill>
            </a:endParaRPr>
          </a:p>
          <a:p>
            <a:pPr marL="800100" marR="0" lvl="1" indent="-228600" algn="l" rtl="0">
              <a:lnSpc>
                <a:spcPct val="100000"/>
              </a:lnSpc>
              <a:spcBef>
                <a:spcPts val="0"/>
              </a:spcBef>
              <a:spcAft>
                <a:spcPts val="0"/>
              </a:spcAft>
              <a:buClr>
                <a:schemeClr val="dk1"/>
              </a:buClr>
              <a:buSzPts val="1800"/>
              <a:buFont typeface="Arial"/>
              <a:buNone/>
            </a:pPr>
            <a:r>
              <a:rPr lang="en-US" sz="1600" b="1" dirty="0">
                <a:solidFill>
                  <a:srgbClr val="FFFFFF"/>
                </a:solidFill>
              </a:rPr>
              <a:t>Hospital and Schools Reductions: </a:t>
            </a:r>
          </a:p>
          <a:p>
            <a:pPr marL="857250" marR="0" lvl="1" indent="-285750" algn="l" rtl="0">
              <a:lnSpc>
                <a:spcPct val="100000"/>
              </a:lnSpc>
              <a:spcBef>
                <a:spcPts val="0"/>
              </a:spcBef>
              <a:spcAft>
                <a:spcPts val="0"/>
              </a:spcAft>
              <a:buClr>
                <a:schemeClr val="bg1"/>
              </a:buClr>
              <a:buSzPts val="1800"/>
              <a:buFont typeface="Arial" panose="020B0604020202020204" pitchFamily="34" charset="0"/>
              <a:buChar char="•"/>
            </a:pPr>
            <a:r>
              <a:rPr lang="en-US" sz="1600" dirty="0">
                <a:solidFill>
                  <a:srgbClr val="FFFFFF"/>
                </a:solidFill>
              </a:rPr>
              <a:t>Only active hospitals and schools were considered in the assessment. This is not explicit</a:t>
            </a:r>
            <a:br>
              <a:rPr lang="en-US" sz="1600" dirty="0">
                <a:solidFill>
                  <a:srgbClr val="FFFFFF"/>
                </a:solidFill>
              </a:rPr>
            </a:br>
            <a:r>
              <a:rPr lang="en-US" sz="1600" dirty="0">
                <a:solidFill>
                  <a:srgbClr val="FFFFFF"/>
                </a:solidFill>
              </a:rPr>
              <a:t>in the code because the filter was applied at the data download source </a:t>
            </a:r>
          </a:p>
          <a:p>
            <a:pPr marL="800100" marR="0" lvl="1" indent="-228600" algn="l" rtl="0">
              <a:lnSpc>
                <a:spcPct val="100000"/>
              </a:lnSpc>
              <a:spcBef>
                <a:spcPts val="0"/>
              </a:spcBef>
              <a:spcAft>
                <a:spcPts val="0"/>
              </a:spcAft>
              <a:buClr>
                <a:schemeClr val="dk1"/>
              </a:buClr>
              <a:buSzPts val="1800"/>
              <a:buFont typeface="Arial"/>
              <a:buNone/>
            </a:pPr>
            <a:endParaRPr lang="en-US" sz="1600" b="1" dirty="0">
              <a:solidFill>
                <a:srgbClr val="FFFFFF"/>
              </a:solidFill>
            </a:endParaRPr>
          </a:p>
          <a:p>
            <a:pPr marL="800100" marR="0" lvl="1" indent="-228600" algn="l" rtl="0">
              <a:lnSpc>
                <a:spcPct val="100000"/>
              </a:lnSpc>
              <a:spcBef>
                <a:spcPts val="0"/>
              </a:spcBef>
              <a:spcAft>
                <a:spcPts val="0"/>
              </a:spcAft>
              <a:buClr>
                <a:schemeClr val="dk1"/>
              </a:buClr>
              <a:buSzPts val="1800"/>
              <a:buFont typeface="Arial"/>
              <a:buNone/>
            </a:pPr>
            <a:r>
              <a:rPr lang="en-US" sz="1600" b="1" dirty="0">
                <a:solidFill>
                  <a:srgbClr val="FFFFFF"/>
                </a:solidFill>
              </a:rPr>
              <a:t>Contamination Sites are removed from risk consideration if: </a:t>
            </a:r>
          </a:p>
          <a:p>
            <a:pPr marL="857250" marR="0" lvl="1" indent="-285750" algn="l" rtl="0">
              <a:lnSpc>
                <a:spcPct val="100000"/>
              </a:lnSpc>
              <a:spcBef>
                <a:spcPts val="0"/>
              </a:spcBef>
              <a:spcAft>
                <a:spcPts val="0"/>
              </a:spcAft>
              <a:buClr>
                <a:schemeClr val="bg1"/>
              </a:buClr>
              <a:buSzPts val="1800"/>
              <a:buFont typeface="Arial" panose="020B0604020202020204" pitchFamily="34" charset="0"/>
              <a:buChar char="•"/>
            </a:pPr>
            <a:r>
              <a:rPr lang="en-US" sz="1600" dirty="0">
                <a:solidFill>
                  <a:srgbClr val="FFFFFF"/>
                </a:solidFill>
              </a:rPr>
              <a:t>Release status is closed</a:t>
            </a:r>
          </a:p>
          <a:p>
            <a:pPr marL="857250" marR="0" lvl="1" indent="-285750" algn="l" rtl="0">
              <a:lnSpc>
                <a:spcPct val="100000"/>
              </a:lnSpc>
              <a:spcBef>
                <a:spcPts val="0"/>
              </a:spcBef>
              <a:spcAft>
                <a:spcPts val="0"/>
              </a:spcAft>
              <a:buClr>
                <a:schemeClr val="bg1"/>
              </a:buClr>
              <a:buSzPts val="1800"/>
              <a:buFont typeface="Arial" panose="020B0604020202020204" pitchFamily="34" charset="0"/>
              <a:buChar char="•"/>
            </a:pPr>
            <a:r>
              <a:rPr lang="en-US" sz="1600" dirty="0">
                <a:solidFill>
                  <a:srgbClr val="FFFFFF"/>
                </a:solidFill>
              </a:rPr>
              <a:t>GIS coordinates are not available for the facility</a:t>
            </a:r>
          </a:p>
          <a:p>
            <a:pPr marL="857250" marR="0" lvl="1" indent="-285750" algn="l" rtl="0">
              <a:lnSpc>
                <a:spcPct val="100000"/>
              </a:lnSpc>
              <a:spcBef>
                <a:spcPts val="0"/>
              </a:spcBef>
              <a:spcAft>
                <a:spcPts val="0"/>
              </a:spcAft>
              <a:buClr>
                <a:schemeClr val="dk1"/>
              </a:buClr>
              <a:buSzPts val="1800"/>
              <a:buFont typeface="Arial" panose="020B0604020202020204" pitchFamily="34" charset="0"/>
              <a:buChar char="•"/>
            </a:pPr>
            <a:endParaRPr lang="en-US" sz="1800" dirty="0">
              <a:solidFill>
                <a:srgbClr val="FFFFFF"/>
              </a:solidFill>
            </a:endParaRPr>
          </a:p>
          <a:p>
            <a:pPr marL="800100" marR="0" lvl="1" indent="-228600" algn="l" rtl="0">
              <a:lnSpc>
                <a:spcPct val="100000"/>
              </a:lnSpc>
              <a:spcBef>
                <a:spcPts val="0"/>
              </a:spcBef>
              <a:spcAft>
                <a:spcPts val="0"/>
              </a:spcAft>
              <a:buClr>
                <a:schemeClr val="dk1"/>
              </a:buClr>
              <a:buSzPts val="1800"/>
              <a:buFont typeface="Arial"/>
              <a:buNone/>
            </a:pPr>
            <a:endParaRPr lang="en-US" sz="1800" b="1" dirty="0">
              <a:solidFill>
                <a:srgbClr val="FFFFFF"/>
              </a:solidFill>
            </a:endParaRPr>
          </a:p>
          <a:p>
            <a:pPr marL="800100" marR="0" lvl="1" indent="-228600" algn="l" rtl="0">
              <a:lnSpc>
                <a:spcPct val="100000"/>
              </a:lnSpc>
              <a:spcBef>
                <a:spcPts val="0"/>
              </a:spcBef>
              <a:spcAft>
                <a:spcPts val="0"/>
              </a:spcAft>
              <a:buClr>
                <a:schemeClr val="dk1"/>
              </a:buClr>
              <a:buSzPts val="1800"/>
              <a:buFont typeface="Arial"/>
              <a:buNone/>
            </a:pPr>
            <a:endParaRPr lang="en-US" sz="1800" b="1" dirty="0">
              <a:solidFill>
                <a:srgbClr val="FFFFFF"/>
              </a:solidFill>
            </a:endParaRPr>
          </a:p>
        </p:txBody>
      </p:sp>
    </p:spTree>
  </p:cSld>
  <p:clrMapOvr>
    <a:masterClrMapping/>
  </p:clrMapOvr>
</p:sld>
</file>

<file path=ppt/theme/theme1.xml><?xml version="1.0" encoding="utf-8"?>
<a:theme xmlns:a="http://schemas.openxmlformats.org/drawingml/2006/main" name="Office 主题​​">
  <a:themeElements>
    <a:clrScheme name="Custom 7">
      <a:dk1>
        <a:srgbClr val="000000"/>
      </a:dk1>
      <a:lt1>
        <a:srgbClr val="FFFFFF"/>
      </a:lt1>
      <a:dk2>
        <a:srgbClr val="0F253E"/>
      </a:dk2>
      <a:lt2>
        <a:srgbClr val="E7E6E6"/>
      </a:lt2>
      <a:accent1>
        <a:srgbClr val="4472C4"/>
      </a:accent1>
      <a:accent2>
        <a:srgbClr val="B83903"/>
      </a:accent2>
      <a:accent3>
        <a:srgbClr val="75262A"/>
      </a:accent3>
      <a:accent4>
        <a:srgbClr val="F79320"/>
      </a:accent4>
      <a:accent5>
        <a:srgbClr val="44668D"/>
      </a:accent5>
      <a:accent6>
        <a:srgbClr val="0F253E"/>
      </a:accent6>
      <a:hlink>
        <a:srgbClr val="AEC0D9"/>
      </a:hlink>
      <a:folHlink>
        <a:srgbClr val="B8390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10271</TotalTime>
  <Words>1934</Words>
  <Application>Microsoft Office PowerPoint</Application>
  <PresentationFormat>Widescreen</PresentationFormat>
  <Paragraphs>152</Paragraphs>
  <Slides>15</Slides>
  <Notes>14</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Mate</vt:lpstr>
      <vt:lpstr>Cambria Math</vt:lpstr>
      <vt:lpstr>Cambria</vt:lpstr>
      <vt:lpstr>Arial</vt:lpstr>
      <vt:lpstr>Office 主题​​</vt:lpstr>
      <vt:lpstr>UM MADS Capstone: Contamination Site Risk Assessment</vt:lpstr>
      <vt:lpstr>Agenda</vt:lpstr>
      <vt:lpstr>Executive Summary</vt:lpstr>
      <vt:lpstr>Project Background</vt:lpstr>
      <vt:lpstr>Methodology: Well Risk and Total Risk</vt:lpstr>
      <vt:lpstr>Methodology: Healthcare, Schools and EJS</vt:lpstr>
      <vt:lpstr>Methodology: Chemical Risk</vt:lpstr>
      <vt:lpstr>Methodology: Assessment Risk</vt:lpstr>
      <vt:lpstr>Simplifications and Assumptions: </vt:lpstr>
      <vt:lpstr>Code Implementation</vt:lpstr>
      <vt:lpstr>Going Viral: </vt:lpstr>
      <vt:lpstr>Visualization</vt:lpstr>
      <vt:lpstr>Achievements &amp; Next Steps</vt:lpstr>
      <vt:lpstr>Acknowledgements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Data-Driven Contamination Site Risk Assessment</dc:title>
  <dc:creator>matthew Jones</dc:creator>
  <cp:lastModifiedBy>Jones, Matthew</cp:lastModifiedBy>
  <cp:revision>21</cp:revision>
  <dcterms:created xsi:type="dcterms:W3CDTF">2023-08-29T01:15:45Z</dcterms:created>
  <dcterms:modified xsi:type="dcterms:W3CDTF">2023-09-24T01:40:27Z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0x01010087DB0AA85E283D4F9756B76C69CE3DD2</vt:lpwstr>
  </property>
</Properties>
</file>